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2" r:id="rId2"/>
    <p:sldId id="283" r:id="rId3"/>
    <p:sldId id="284" r:id="rId4"/>
    <p:sldId id="285" r:id="rId5"/>
    <p:sldId id="256" r:id="rId6"/>
    <p:sldId id="257" r:id="rId7"/>
    <p:sldId id="292" r:id="rId8"/>
    <p:sldId id="293" r:id="rId9"/>
    <p:sldId id="260" r:id="rId10"/>
    <p:sldId id="258" r:id="rId11"/>
    <p:sldId id="261" r:id="rId12"/>
    <p:sldId id="262" r:id="rId13"/>
    <p:sldId id="263" r:id="rId14"/>
    <p:sldId id="264" r:id="rId15"/>
    <p:sldId id="266" r:id="rId16"/>
    <p:sldId id="268" r:id="rId17"/>
    <p:sldId id="271" r:id="rId18"/>
    <p:sldId id="272" r:id="rId19"/>
    <p:sldId id="275" r:id="rId20"/>
    <p:sldId id="274" r:id="rId21"/>
    <p:sldId id="276" r:id="rId22"/>
    <p:sldId id="273" r:id="rId23"/>
    <p:sldId id="277" r:id="rId24"/>
    <p:sldId id="280" r:id="rId25"/>
    <p:sldId id="281" r:id="rId26"/>
    <p:sldId id="279" r:id="rId27"/>
    <p:sldId id="291" r:id="rId28"/>
    <p:sldId id="294" r:id="rId29"/>
    <p:sldId id="278" r:id="rId30"/>
    <p:sldId id="259" r:id="rId31"/>
    <p:sldId id="286" r:id="rId32"/>
    <p:sldId id="287" r:id="rId33"/>
    <p:sldId id="288" r:id="rId34"/>
    <p:sldId id="289" r:id="rId35"/>
    <p:sldId id="290" r:id="rId3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80" d="100"/>
          <a:sy n="80" d="100"/>
        </p:scale>
        <p:origin x="60" y="3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E18B8821-981F-40D5-AA10-7BD8478FD22A}" type="datetimeFigureOut">
              <a:rPr lang="en-NZ" smtClean="0"/>
              <a:t>3/03/2025</a:t>
            </a:fld>
            <a:endParaRPr lang="en-NZ"/>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C63A69C8-5461-46C6-AB61-3EDF990ABE01}" type="slidenum">
              <a:rPr lang="en-NZ" smtClean="0"/>
              <a:t>‹#›</a:t>
            </a:fld>
            <a:endParaRPr lang="en-NZ"/>
          </a:p>
        </p:txBody>
      </p:sp>
    </p:spTree>
    <p:extLst>
      <p:ext uri="{BB962C8B-B14F-4D97-AF65-F5344CB8AC3E}">
        <p14:creationId xmlns:p14="http://schemas.microsoft.com/office/powerpoint/2010/main" val="126411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63A69C8-5461-46C6-AB61-3EDF990ABE01}" type="slidenum">
              <a:rPr lang="en-NZ" smtClean="0"/>
              <a:t>9</a:t>
            </a:fld>
            <a:endParaRPr lang="en-NZ"/>
          </a:p>
        </p:txBody>
      </p:sp>
    </p:spTree>
    <p:extLst>
      <p:ext uri="{BB962C8B-B14F-4D97-AF65-F5344CB8AC3E}">
        <p14:creationId xmlns:p14="http://schemas.microsoft.com/office/powerpoint/2010/main" val="68042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7A2A-1E99-333A-2ACE-6CE471C60F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3F997B-27E9-E614-4A85-90B7C653E8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FF1565D-5AE7-968D-EB95-2C2F87ADDA0D}"/>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5" name="Footer Placeholder 4">
            <a:extLst>
              <a:ext uri="{FF2B5EF4-FFF2-40B4-BE49-F238E27FC236}">
                <a16:creationId xmlns:a16="http://schemas.microsoft.com/office/drawing/2014/main" id="{38ACA146-6AAF-A598-7184-79381D0190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8070B10-8207-CBDC-8040-064B54C1E994}"/>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300657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F6A7-F01F-D1BA-977C-713D9B698BF8}"/>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A2A34F2-CE3B-9C4A-0C98-7F1BE61E92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6F6B1D0-E049-2695-7493-6416A0B8D015}"/>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5" name="Footer Placeholder 4">
            <a:extLst>
              <a:ext uri="{FF2B5EF4-FFF2-40B4-BE49-F238E27FC236}">
                <a16:creationId xmlns:a16="http://schemas.microsoft.com/office/drawing/2014/main" id="{9A74C1B7-116B-EBF2-A3A5-1E90E98D4D5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420F050-2D9C-DE9F-EDAC-5B8AAE77F997}"/>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265313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05CF5-81CD-CE16-C8AD-F9067693AF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5620D96-E89F-4D86-D640-F7EFC12A1E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DAF5254-6BF9-3371-E22F-DEF7CA6B82A5}"/>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5" name="Footer Placeholder 4">
            <a:extLst>
              <a:ext uri="{FF2B5EF4-FFF2-40B4-BE49-F238E27FC236}">
                <a16:creationId xmlns:a16="http://schemas.microsoft.com/office/drawing/2014/main" id="{1D873AFA-61AD-9DFF-145D-851453B1FD8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1348959-B3D0-C314-034D-E6F37C939F2B}"/>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3656541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7FE09-5367-D16F-BFA3-06B845CB8D0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4113122-72ED-441A-FEFB-CAC457C659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DA32130-1516-FDA9-0272-BCDFBBED41C0}"/>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5" name="Footer Placeholder 4">
            <a:extLst>
              <a:ext uri="{FF2B5EF4-FFF2-40B4-BE49-F238E27FC236}">
                <a16:creationId xmlns:a16="http://schemas.microsoft.com/office/drawing/2014/main" id="{81CE348A-212F-0BD4-78D0-8D6D3683F79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FF24D34-EFC7-D941-F2A4-C2CF3B64353A}"/>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378334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A6F5-4910-7244-E331-EF0BCB9FF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C44C2A1C-7A0C-66C1-8027-22CAC7EFA6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D25925-B10E-DAB8-F92D-AF946C07E9AD}"/>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5" name="Footer Placeholder 4">
            <a:extLst>
              <a:ext uri="{FF2B5EF4-FFF2-40B4-BE49-F238E27FC236}">
                <a16:creationId xmlns:a16="http://schemas.microsoft.com/office/drawing/2014/main" id="{0FFDCD7A-9D40-5E57-4038-83F85839B44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67ACED4-597E-40B2-36EE-12D45E13F320}"/>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67777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F99D-F1FE-131E-2E69-B9B72C34927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2FB1F3C-2AE4-D661-4B57-299D402FC2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0C34D5F-29F7-B43C-ECD0-D7F10DBF1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D1674BE-263C-FB71-12C9-668B3F0026AF}"/>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6" name="Footer Placeholder 5">
            <a:extLst>
              <a:ext uri="{FF2B5EF4-FFF2-40B4-BE49-F238E27FC236}">
                <a16:creationId xmlns:a16="http://schemas.microsoft.com/office/drawing/2014/main" id="{55106FA7-7BD7-8F93-7191-3619C8EBCC0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E51D51B-023B-07F4-A824-6C4B83FD15C7}"/>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1075860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2B65-2C2B-6A8B-68A0-DB50A574F483}"/>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E407F56-D0BA-8EDE-F20B-24D3DD1C8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83F2D-4225-C73D-3D76-E192064600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76DB2F6D-0840-B61C-A795-219DAB84D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250DEA-CD8B-2ACB-8DFE-9448FC4393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9DB6F29-0180-56E5-FB92-6114391E04E8}"/>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8" name="Footer Placeholder 7">
            <a:extLst>
              <a:ext uri="{FF2B5EF4-FFF2-40B4-BE49-F238E27FC236}">
                <a16:creationId xmlns:a16="http://schemas.microsoft.com/office/drawing/2014/main" id="{FC1BFAFF-A364-E9FB-029F-8DD57C9F2743}"/>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F356E62B-424C-2282-D906-3871D3D318A6}"/>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242663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14025-2ABD-ACFA-9C83-89CDC9A7B73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1FD7661-2EBF-A550-945D-200766D88E1D}"/>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4" name="Footer Placeholder 3">
            <a:extLst>
              <a:ext uri="{FF2B5EF4-FFF2-40B4-BE49-F238E27FC236}">
                <a16:creationId xmlns:a16="http://schemas.microsoft.com/office/drawing/2014/main" id="{8F5FE989-EE83-A007-417E-0C7D3BAD33C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977E632-0052-7EF5-1816-00538CCBD45D}"/>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313724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916564-CF93-08C2-CD50-FCF8B014635D}"/>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3" name="Footer Placeholder 2">
            <a:extLst>
              <a:ext uri="{FF2B5EF4-FFF2-40B4-BE49-F238E27FC236}">
                <a16:creationId xmlns:a16="http://schemas.microsoft.com/office/drawing/2014/main" id="{16A87DDD-86F4-9478-6F95-CAE5B81E18C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39EC398-5C3F-B0CA-2082-1A628E9DC310}"/>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346210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CC5F-DBCE-D6C1-481C-4C8E098F0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6E40E79-80F6-2E88-A6E4-A65F1D21D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F14687A-E3F7-01E2-7324-6BBC9D1B0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F2FFE8-1735-7939-8016-FEA5C896E31C}"/>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6" name="Footer Placeholder 5">
            <a:extLst>
              <a:ext uri="{FF2B5EF4-FFF2-40B4-BE49-F238E27FC236}">
                <a16:creationId xmlns:a16="http://schemas.microsoft.com/office/drawing/2014/main" id="{29D73980-342F-1E2C-45FF-F6FC0A2AF78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D608E43-C51A-9162-5414-95C500DC3CBC}"/>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266709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099A-62C7-3D5B-C919-17C2142814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55A4E6C-CB3D-233F-6A95-FE9910F6D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CDA8FC2E-46A4-F5CA-3594-DECDAC209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B407-A26E-79BE-113B-CE41DD624DBA}"/>
              </a:ext>
            </a:extLst>
          </p:cNvPr>
          <p:cNvSpPr>
            <a:spLocks noGrp="1"/>
          </p:cNvSpPr>
          <p:nvPr>
            <p:ph type="dt" sz="half" idx="10"/>
          </p:nvPr>
        </p:nvSpPr>
        <p:spPr/>
        <p:txBody>
          <a:bodyPr/>
          <a:lstStyle/>
          <a:p>
            <a:fld id="{6167A80E-CFA8-441F-A4D8-258169EA3207}" type="datetimeFigureOut">
              <a:rPr lang="en-NZ" smtClean="0"/>
              <a:t>1/03/2025</a:t>
            </a:fld>
            <a:endParaRPr lang="en-NZ"/>
          </a:p>
        </p:txBody>
      </p:sp>
      <p:sp>
        <p:nvSpPr>
          <p:cNvPr id="6" name="Footer Placeholder 5">
            <a:extLst>
              <a:ext uri="{FF2B5EF4-FFF2-40B4-BE49-F238E27FC236}">
                <a16:creationId xmlns:a16="http://schemas.microsoft.com/office/drawing/2014/main" id="{E4F3E8C4-EB10-857F-9B60-49D493160CB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CC18473-7BFE-F27D-560D-3A75C9657A48}"/>
              </a:ext>
            </a:extLst>
          </p:cNvPr>
          <p:cNvSpPr>
            <a:spLocks noGrp="1"/>
          </p:cNvSpPr>
          <p:nvPr>
            <p:ph type="sldNum" sz="quarter" idx="12"/>
          </p:nvPr>
        </p:nvSpPr>
        <p:spPr/>
        <p:txBody>
          <a:bodyPr/>
          <a:lstStyle/>
          <a:p>
            <a:fld id="{6E57B0F2-6B7B-4168-BDBC-76CDF9B2FBBE}" type="slidenum">
              <a:rPr lang="en-NZ" smtClean="0"/>
              <a:t>‹#›</a:t>
            </a:fld>
            <a:endParaRPr lang="en-NZ"/>
          </a:p>
        </p:txBody>
      </p:sp>
    </p:spTree>
    <p:extLst>
      <p:ext uri="{BB962C8B-B14F-4D97-AF65-F5344CB8AC3E}">
        <p14:creationId xmlns:p14="http://schemas.microsoft.com/office/powerpoint/2010/main" val="233318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93903-0C63-668D-B147-0B48AF385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247D753-CBEE-8076-25BC-48674ADB37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7B2EB89-A679-A4ED-19E0-ECF31247B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67A80E-CFA8-441F-A4D8-258169EA3207}" type="datetimeFigureOut">
              <a:rPr lang="en-NZ" smtClean="0"/>
              <a:t>1/03/2025</a:t>
            </a:fld>
            <a:endParaRPr lang="en-NZ"/>
          </a:p>
        </p:txBody>
      </p:sp>
      <p:sp>
        <p:nvSpPr>
          <p:cNvPr id="5" name="Footer Placeholder 4">
            <a:extLst>
              <a:ext uri="{FF2B5EF4-FFF2-40B4-BE49-F238E27FC236}">
                <a16:creationId xmlns:a16="http://schemas.microsoft.com/office/drawing/2014/main" id="{40B84102-8D5A-244A-1129-D8082BB48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F9CBCD40-1B1C-2186-F6B2-B0718A08EC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57B0F2-6B7B-4168-BDBC-76CDF9B2FBBE}" type="slidenum">
              <a:rPr lang="en-NZ" smtClean="0"/>
              <a:t>‹#›</a:t>
            </a:fld>
            <a:endParaRPr lang="en-NZ"/>
          </a:p>
        </p:txBody>
      </p:sp>
    </p:spTree>
    <p:extLst>
      <p:ext uri="{BB962C8B-B14F-4D97-AF65-F5344CB8AC3E}">
        <p14:creationId xmlns:p14="http://schemas.microsoft.com/office/powerpoint/2010/main" val="4248616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qualityplanning.org.nz/node/1061" TargetMode="External"/><Relationship Id="rId2" Type="http://schemas.openxmlformats.org/officeDocument/2006/relationships/hyperlink" Target="https://www.qualityplanning.org.nz/node/1111" TargetMode="External"/><Relationship Id="rId1" Type="http://schemas.openxmlformats.org/officeDocument/2006/relationships/slideLayout" Target="../slideLayouts/slideLayout2.xml"/><Relationship Id="rId5" Type="http://schemas.openxmlformats.org/officeDocument/2006/relationships/hyperlink" Target="https://www.qualityplanning.org.nz/node/1091" TargetMode="External"/><Relationship Id="rId4" Type="http://schemas.openxmlformats.org/officeDocument/2006/relationships/hyperlink" Target="https://www.qualityplanning.org.nz/node/109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doc.org.nz/publications/conservation/marine-and-coastal/new-zealand-coastal-policy-statement/new-zealand-coastal-policy-statement-2010/"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doc.org.nz/publications/conservation/marine-and-coastal/new-zealand-coastal-policy-statement/new-zealand-coastal-policy-statement-201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C7F1-4E79-453E-C579-9F393981E35A}"/>
              </a:ext>
            </a:extLst>
          </p:cNvPr>
          <p:cNvSpPr>
            <a:spLocks noGrp="1"/>
          </p:cNvSpPr>
          <p:nvPr>
            <p:ph type="title"/>
          </p:nvPr>
        </p:nvSpPr>
        <p:spPr/>
        <p:txBody>
          <a:bodyPr>
            <a:normAutofit/>
          </a:bodyPr>
          <a:lstStyle/>
          <a:p>
            <a:r>
              <a:rPr lang="en-NZ" sz="5400" b="1" dirty="0"/>
              <a:t>Water Quality</a:t>
            </a:r>
          </a:p>
        </p:txBody>
      </p:sp>
      <p:sp>
        <p:nvSpPr>
          <p:cNvPr id="3" name="Content Placeholder 2">
            <a:extLst>
              <a:ext uri="{FF2B5EF4-FFF2-40B4-BE49-F238E27FC236}">
                <a16:creationId xmlns:a16="http://schemas.microsoft.com/office/drawing/2014/main" id="{22255C1E-648E-342F-D9E3-EA9C202860CB}"/>
              </a:ext>
            </a:extLst>
          </p:cNvPr>
          <p:cNvSpPr>
            <a:spLocks noGrp="1"/>
          </p:cNvSpPr>
          <p:nvPr>
            <p:ph idx="1"/>
          </p:nvPr>
        </p:nvSpPr>
        <p:spPr>
          <a:xfrm>
            <a:off x="838200" y="2928937"/>
            <a:ext cx="10515600" cy="3248025"/>
          </a:xfrm>
        </p:spPr>
        <p:txBody>
          <a:bodyPr/>
          <a:lstStyle/>
          <a:p>
            <a:pPr marL="0" indent="0">
              <a:buNone/>
            </a:pPr>
            <a:r>
              <a:rPr lang="en-NZ" dirty="0"/>
              <a:t>Presented by Ian Holyoake</a:t>
            </a:r>
          </a:p>
          <a:p>
            <a:pPr marL="0" indent="0">
              <a:buNone/>
            </a:pPr>
            <a:r>
              <a:rPr lang="en-NZ" dirty="0"/>
              <a:t>Resident Whangamata</a:t>
            </a:r>
          </a:p>
          <a:p>
            <a:pPr marL="0" indent="0">
              <a:buNone/>
            </a:pPr>
            <a:r>
              <a:rPr lang="en-NZ" dirty="0"/>
              <a:t>Stakeholder representative TCDC Whangamata Stormwater Improvement Project</a:t>
            </a:r>
          </a:p>
        </p:txBody>
      </p:sp>
    </p:spTree>
    <p:extLst>
      <p:ext uri="{BB962C8B-B14F-4D97-AF65-F5344CB8AC3E}">
        <p14:creationId xmlns:p14="http://schemas.microsoft.com/office/powerpoint/2010/main" val="2455615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5D84C-0F8A-B524-874D-0B33DC00FC10}"/>
              </a:ext>
            </a:extLst>
          </p:cNvPr>
          <p:cNvSpPr>
            <a:spLocks noGrp="1"/>
          </p:cNvSpPr>
          <p:nvPr>
            <p:ph type="title"/>
          </p:nvPr>
        </p:nvSpPr>
        <p:spPr>
          <a:xfrm>
            <a:off x="838200" y="1"/>
            <a:ext cx="10515600" cy="1690688"/>
          </a:xfrm>
        </p:spPr>
        <p:txBody>
          <a:bodyPr>
            <a:normAutofit/>
          </a:bodyPr>
          <a:lstStyle/>
          <a:p>
            <a:r>
              <a:rPr lang="en-NZ" sz="2700" b="1" dirty="0"/>
              <a:t>Roles and responsibilities</a:t>
            </a:r>
            <a:br>
              <a:rPr lang="en-NZ" sz="2700" dirty="0"/>
            </a:br>
            <a:r>
              <a:rPr lang="en-NZ" sz="2700" dirty="0"/>
              <a:t>The Minister of Conservation, regional councils and territorial authorities have responsibilities under the RMA for managing coastal development. RMA coastal management jurisdictions are depicted in Figure 1. </a:t>
            </a:r>
            <a:endParaRPr lang="en-NZ" dirty="0"/>
          </a:p>
        </p:txBody>
      </p:sp>
      <p:pic>
        <p:nvPicPr>
          <p:cNvPr id="11" name="Content Placeholder 10">
            <a:extLst>
              <a:ext uri="{FF2B5EF4-FFF2-40B4-BE49-F238E27FC236}">
                <a16:creationId xmlns:a16="http://schemas.microsoft.com/office/drawing/2014/main" id="{A65CB72E-E6D5-8490-4F48-AA36C4BB89EC}"/>
              </a:ext>
            </a:extLst>
          </p:cNvPr>
          <p:cNvPicPr>
            <a:picLocks noGrp="1" noChangeAspect="1"/>
          </p:cNvPicPr>
          <p:nvPr>
            <p:ph idx="1"/>
          </p:nvPr>
        </p:nvPicPr>
        <p:blipFill>
          <a:blip r:embed="rId2"/>
          <a:stretch>
            <a:fillRect/>
          </a:stretch>
        </p:blipFill>
        <p:spPr>
          <a:xfrm>
            <a:off x="1503081" y="1779598"/>
            <a:ext cx="8455308" cy="4816465"/>
          </a:xfrm>
        </p:spPr>
      </p:pic>
    </p:spTree>
    <p:extLst>
      <p:ext uri="{BB962C8B-B14F-4D97-AF65-F5344CB8AC3E}">
        <p14:creationId xmlns:p14="http://schemas.microsoft.com/office/powerpoint/2010/main" val="796087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6928-E2B4-E0E5-FBB9-ED6DA11B4C1E}"/>
              </a:ext>
            </a:extLst>
          </p:cNvPr>
          <p:cNvSpPr>
            <a:spLocks noGrp="1"/>
          </p:cNvSpPr>
          <p:nvPr>
            <p:ph type="title"/>
          </p:nvPr>
        </p:nvSpPr>
        <p:spPr/>
        <p:txBody>
          <a:bodyPr/>
          <a:lstStyle/>
          <a:p>
            <a:r>
              <a:rPr lang="en-NZ" dirty="0"/>
              <a:t>What is coastal biodiversity?</a:t>
            </a:r>
            <a:br>
              <a:rPr lang="en-NZ" dirty="0"/>
            </a:br>
            <a:endParaRPr lang="en-NZ" dirty="0"/>
          </a:p>
        </p:txBody>
      </p:sp>
      <p:sp>
        <p:nvSpPr>
          <p:cNvPr id="3" name="Content Placeholder 2">
            <a:extLst>
              <a:ext uri="{FF2B5EF4-FFF2-40B4-BE49-F238E27FC236}">
                <a16:creationId xmlns:a16="http://schemas.microsoft.com/office/drawing/2014/main" id="{E1A3F70B-F753-2F93-8109-996CFA86A979}"/>
              </a:ext>
            </a:extLst>
          </p:cNvPr>
          <p:cNvSpPr>
            <a:spLocks noGrp="1"/>
          </p:cNvSpPr>
          <p:nvPr>
            <p:ph idx="1"/>
          </p:nvPr>
        </p:nvSpPr>
        <p:spPr>
          <a:xfrm>
            <a:off x="838200" y="1782763"/>
            <a:ext cx="10515600" cy="1774825"/>
          </a:xfrm>
        </p:spPr>
        <p:txBody>
          <a:bodyPr/>
          <a:lstStyle/>
          <a:p>
            <a:pPr marL="0" indent="0">
              <a:buNone/>
            </a:pPr>
            <a:r>
              <a:rPr lang="en-NZ" b="1" dirty="0">
                <a:effectLst/>
              </a:rPr>
              <a:t>Marine and coastal environments contain diverse habitats that support an abundance of marine life</a:t>
            </a:r>
            <a:r>
              <a:rPr lang="en-NZ" dirty="0">
                <a:effectLst/>
              </a:rPr>
              <a:t>. Life in our seas produces a third of the oxygen that we breathe, offers a valuable source of protein and moderates global climatic change.</a:t>
            </a:r>
          </a:p>
        </p:txBody>
      </p:sp>
      <p:sp>
        <p:nvSpPr>
          <p:cNvPr id="4" name="Content Placeholder 2">
            <a:extLst>
              <a:ext uri="{FF2B5EF4-FFF2-40B4-BE49-F238E27FC236}">
                <a16:creationId xmlns:a16="http://schemas.microsoft.com/office/drawing/2014/main" id="{65A055CC-1456-CA75-3E57-0A777053DEF9}"/>
              </a:ext>
            </a:extLst>
          </p:cNvPr>
          <p:cNvSpPr txBox="1">
            <a:spLocks/>
          </p:cNvSpPr>
          <p:nvPr/>
        </p:nvSpPr>
        <p:spPr>
          <a:xfrm>
            <a:off x="738187" y="4178301"/>
            <a:ext cx="10515600" cy="1774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5400" b="1" dirty="0">
                <a:highlight>
                  <a:srgbClr val="FFFF00"/>
                </a:highlight>
              </a:rPr>
              <a:t>But it won’t the way we are treating it</a:t>
            </a:r>
            <a:endParaRPr lang="en-NZ" sz="5400" dirty="0">
              <a:highlight>
                <a:srgbClr val="FFFF00"/>
              </a:highlight>
            </a:endParaRPr>
          </a:p>
        </p:txBody>
      </p:sp>
    </p:spTree>
    <p:extLst>
      <p:ext uri="{BB962C8B-B14F-4D97-AF65-F5344CB8AC3E}">
        <p14:creationId xmlns:p14="http://schemas.microsoft.com/office/powerpoint/2010/main" val="419283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05DC-6925-6154-7EFE-4694C76A485A}"/>
              </a:ext>
            </a:extLst>
          </p:cNvPr>
          <p:cNvSpPr>
            <a:spLocks noGrp="1"/>
          </p:cNvSpPr>
          <p:nvPr>
            <p:ph type="title"/>
          </p:nvPr>
        </p:nvSpPr>
        <p:spPr/>
        <p:txBody>
          <a:bodyPr/>
          <a:lstStyle/>
          <a:p>
            <a:r>
              <a:rPr lang="en-NZ" b="1" dirty="0"/>
              <a:t>Restarting Whangamata</a:t>
            </a:r>
            <a:br>
              <a:rPr lang="en-NZ" dirty="0"/>
            </a:br>
            <a:endParaRPr lang="en-NZ" dirty="0"/>
          </a:p>
        </p:txBody>
      </p:sp>
      <p:sp>
        <p:nvSpPr>
          <p:cNvPr id="3" name="Content Placeholder 2">
            <a:extLst>
              <a:ext uri="{FF2B5EF4-FFF2-40B4-BE49-F238E27FC236}">
                <a16:creationId xmlns:a16="http://schemas.microsoft.com/office/drawing/2014/main" id="{EFED43F0-ACCB-26BC-DABB-1B337BDA4FC7}"/>
              </a:ext>
            </a:extLst>
          </p:cNvPr>
          <p:cNvSpPr>
            <a:spLocks noGrp="1"/>
          </p:cNvSpPr>
          <p:nvPr>
            <p:ph idx="1"/>
          </p:nvPr>
        </p:nvSpPr>
        <p:spPr>
          <a:xfrm>
            <a:off x="838200" y="1057275"/>
            <a:ext cx="10515600" cy="3543300"/>
          </a:xfrm>
        </p:spPr>
        <p:txBody>
          <a:bodyPr>
            <a:normAutofit fontScale="92500" lnSpcReduction="20000"/>
          </a:bodyPr>
          <a:lstStyle/>
          <a:p>
            <a:pPr marL="0" indent="0">
              <a:buNone/>
            </a:pPr>
            <a:r>
              <a:rPr lang="en-NZ" dirty="0"/>
              <a:t>We already HAD a strategic and integrated response to coastal land development:</a:t>
            </a:r>
          </a:p>
          <a:p>
            <a:pPr>
              <a:buFont typeface="Arial" panose="020B0604020202020204" pitchFamily="34" charset="0"/>
              <a:buChar char="•"/>
            </a:pPr>
            <a:r>
              <a:rPr lang="en-NZ" dirty="0"/>
              <a:t>The information has already been gathered</a:t>
            </a:r>
          </a:p>
          <a:p>
            <a:pPr>
              <a:buFont typeface="Arial" panose="020B0604020202020204" pitchFamily="34" charset="0"/>
              <a:buChar char="•"/>
            </a:pPr>
            <a:r>
              <a:rPr lang="en-NZ" dirty="0"/>
              <a:t>Already had consultation</a:t>
            </a:r>
          </a:p>
          <a:p>
            <a:pPr>
              <a:buFont typeface="Arial" panose="020B0604020202020204" pitchFamily="34" charset="0"/>
              <a:buChar char="•"/>
            </a:pPr>
            <a:r>
              <a:rPr lang="en-NZ" dirty="0"/>
              <a:t>Already identified and assessed coastal development issues and outcomes</a:t>
            </a:r>
          </a:p>
          <a:p>
            <a:pPr>
              <a:buFont typeface="Arial" panose="020B0604020202020204" pitchFamily="34" charset="0"/>
              <a:buChar char="•"/>
            </a:pPr>
            <a:r>
              <a:rPr lang="en-NZ" dirty="0"/>
              <a:t>Already developed a resource management strategy     </a:t>
            </a:r>
          </a:p>
          <a:p>
            <a:pPr>
              <a:buFont typeface="Arial" panose="020B0604020202020204" pitchFamily="34" charset="0"/>
              <a:buChar char="•"/>
            </a:pPr>
            <a:r>
              <a:rPr lang="en-NZ" dirty="0"/>
              <a:t>Already had set objectives, policies and methods to address coastal development issues and achieve specified environmental outcomes.</a:t>
            </a:r>
          </a:p>
          <a:p>
            <a:endParaRPr lang="en-NZ" dirty="0"/>
          </a:p>
        </p:txBody>
      </p:sp>
      <p:sp>
        <p:nvSpPr>
          <p:cNvPr id="4" name="Content Placeholder 2">
            <a:extLst>
              <a:ext uri="{FF2B5EF4-FFF2-40B4-BE49-F238E27FC236}">
                <a16:creationId xmlns:a16="http://schemas.microsoft.com/office/drawing/2014/main" id="{1C8074F1-F117-AC15-91C1-C6AE59417D4B}"/>
              </a:ext>
            </a:extLst>
          </p:cNvPr>
          <p:cNvSpPr txBox="1">
            <a:spLocks/>
          </p:cNvSpPr>
          <p:nvPr/>
        </p:nvSpPr>
        <p:spPr>
          <a:xfrm>
            <a:off x="990600" y="4848225"/>
            <a:ext cx="10515600" cy="13763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3600" b="1" dirty="0">
                <a:highlight>
                  <a:srgbClr val="FFFF00"/>
                </a:highlight>
              </a:rPr>
              <a:t>Yet we allow Forestry, farming and uncontrolled inappropriate land use knowing this will adversely affect our coastal water quality – we did nothing</a:t>
            </a:r>
          </a:p>
          <a:p>
            <a:endParaRPr lang="en-NZ" dirty="0"/>
          </a:p>
        </p:txBody>
      </p:sp>
    </p:spTree>
    <p:extLst>
      <p:ext uri="{BB962C8B-B14F-4D97-AF65-F5344CB8AC3E}">
        <p14:creationId xmlns:p14="http://schemas.microsoft.com/office/powerpoint/2010/main" val="130721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3D51-7A7D-F9B9-942D-E4B4D890D024}"/>
              </a:ext>
            </a:extLst>
          </p:cNvPr>
          <p:cNvSpPr>
            <a:spLocks noGrp="1"/>
          </p:cNvSpPr>
          <p:nvPr>
            <p:ph type="title"/>
          </p:nvPr>
        </p:nvSpPr>
        <p:spPr/>
        <p:txBody>
          <a:bodyPr>
            <a:normAutofit/>
          </a:bodyPr>
          <a:lstStyle/>
          <a:p>
            <a:br>
              <a:rPr lang="en-NZ" dirty="0"/>
            </a:br>
            <a:endParaRPr lang="en-NZ" dirty="0"/>
          </a:p>
        </p:txBody>
      </p:sp>
      <p:sp>
        <p:nvSpPr>
          <p:cNvPr id="3" name="Content Placeholder 2">
            <a:extLst>
              <a:ext uri="{FF2B5EF4-FFF2-40B4-BE49-F238E27FC236}">
                <a16:creationId xmlns:a16="http://schemas.microsoft.com/office/drawing/2014/main" id="{D009319B-143A-3DD5-0C8A-7ECDE2A3CF3E}"/>
              </a:ext>
            </a:extLst>
          </p:cNvPr>
          <p:cNvSpPr>
            <a:spLocks noGrp="1"/>
          </p:cNvSpPr>
          <p:nvPr>
            <p:ph idx="1"/>
          </p:nvPr>
        </p:nvSpPr>
        <p:spPr>
          <a:xfrm>
            <a:off x="838200" y="1309688"/>
            <a:ext cx="10515600" cy="4867275"/>
          </a:xfrm>
        </p:spPr>
        <p:txBody>
          <a:bodyPr>
            <a:normAutofit/>
          </a:bodyPr>
          <a:lstStyle/>
          <a:p>
            <a:pPr marL="0" indent="0">
              <a:buNone/>
            </a:pPr>
            <a:r>
              <a:rPr lang="en-NZ" sz="3900" b="1" dirty="0">
                <a:highlight>
                  <a:srgbClr val="FFFF00"/>
                </a:highlight>
              </a:rPr>
              <a:t>How can we say we value the coastal environment when we see with our eyes mud instead of sand, vegetation instead of sea grass, bare beaches without shells, less fish and toxic danger signs being posted?</a:t>
            </a:r>
          </a:p>
          <a:p>
            <a:pPr marL="0" indent="0">
              <a:buNone/>
            </a:pPr>
            <a:r>
              <a:rPr lang="en-NZ" sz="3900" b="1" dirty="0">
                <a:highlight>
                  <a:srgbClr val="FFFF00"/>
                </a:highlight>
              </a:rPr>
              <a:t>Who is going to take responsibility for the well-being of Whangamata?</a:t>
            </a:r>
          </a:p>
          <a:p>
            <a:endParaRPr lang="en-NZ" dirty="0"/>
          </a:p>
        </p:txBody>
      </p:sp>
    </p:spTree>
    <p:extLst>
      <p:ext uri="{BB962C8B-B14F-4D97-AF65-F5344CB8AC3E}">
        <p14:creationId xmlns:p14="http://schemas.microsoft.com/office/powerpoint/2010/main" val="3247738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66C1B7-9B7D-D275-0DDC-EF54E08E2DB9}"/>
              </a:ext>
            </a:extLst>
          </p:cNvPr>
          <p:cNvSpPr>
            <a:spLocks noGrp="1"/>
          </p:cNvSpPr>
          <p:nvPr>
            <p:ph idx="1"/>
          </p:nvPr>
        </p:nvSpPr>
        <p:spPr>
          <a:xfrm>
            <a:off x="609600" y="638175"/>
            <a:ext cx="11344275" cy="6048376"/>
          </a:xfrm>
        </p:spPr>
        <p:txBody>
          <a:bodyPr>
            <a:normAutofit fontScale="70000" lnSpcReduction="20000"/>
          </a:bodyPr>
          <a:lstStyle/>
          <a:p>
            <a:pPr marL="0" indent="0">
              <a:buNone/>
            </a:pPr>
            <a:r>
              <a:rPr lang="en-NZ" sz="7700" b="1" dirty="0">
                <a:highlight>
                  <a:srgbClr val="FFFF00"/>
                </a:highlight>
              </a:rPr>
              <a:t>It is the cumulative effects of poor coastal land development decisions</a:t>
            </a:r>
          </a:p>
          <a:p>
            <a:pPr marL="0" indent="0">
              <a:buNone/>
            </a:pPr>
            <a:endParaRPr lang="en-NZ" sz="7700" b="1" dirty="0">
              <a:highlight>
                <a:srgbClr val="FFFF00"/>
              </a:highlight>
            </a:endParaRPr>
          </a:p>
          <a:p>
            <a:pPr marL="0" indent="0">
              <a:buNone/>
            </a:pPr>
            <a:r>
              <a:rPr lang="en-NZ" sz="4100" b="1" dirty="0"/>
              <a:t>The Marina</a:t>
            </a:r>
          </a:p>
          <a:p>
            <a:pPr marL="0" indent="0">
              <a:buNone/>
            </a:pPr>
            <a:r>
              <a:rPr lang="en-NZ" sz="4100" b="1" dirty="0"/>
              <a:t>The 2 bridges</a:t>
            </a:r>
          </a:p>
          <a:p>
            <a:pPr marL="0" indent="0">
              <a:buNone/>
            </a:pPr>
            <a:r>
              <a:rPr lang="en-NZ" sz="4100" b="1" dirty="0"/>
              <a:t>Ongoing Forestry</a:t>
            </a:r>
          </a:p>
          <a:p>
            <a:pPr marL="0" indent="0">
              <a:buNone/>
            </a:pPr>
            <a:r>
              <a:rPr lang="en-NZ" sz="4100" b="1" dirty="0"/>
              <a:t>Poor Farm boundaries to waterways</a:t>
            </a:r>
          </a:p>
          <a:p>
            <a:pPr marL="0" indent="0">
              <a:buNone/>
            </a:pPr>
            <a:r>
              <a:rPr lang="en-NZ" sz="4100" b="1" dirty="0"/>
              <a:t>Sewer irrigation becomes run-off</a:t>
            </a:r>
          </a:p>
          <a:p>
            <a:pPr marL="0" indent="0">
              <a:buNone/>
            </a:pPr>
            <a:r>
              <a:rPr lang="en-NZ" sz="4100" b="1" dirty="0"/>
              <a:t>Too much impervious surfaces</a:t>
            </a:r>
          </a:p>
          <a:p>
            <a:pPr marL="0" indent="0">
              <a:buNone/>
            </a:pPr>
            <a:r>
              <a:rPr lang="en-NZ" sz="4100" b="1" dirty="0"/>
              <a:t>Not following up when plans are agreed</a:t>
            </a:r>
          </a:p>
          <a:p>
            <a:pPr marL="0" indent="0">
              <a:buNone/>
            </a:pPr>
            <a:endParaRPr lang="en-NZ" dirty="0"/>
          </a:p>
        </p:txBody>
      </p:sp>
    </p:spTree>
    <p:extLst>
      <p:ext uri="{BB962C8B-B14F-4D97-AF65-F5344CB8AC3E}">
        <p14:creationId xmlns:p14="http://schemas.microsoft.com/office/powerpoint/2010/main" val="2524561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E29C8-20BB-B09F-7F80-86EF5A3C960F}"/>
              </a:ext>
            </a:extLst>
          </p:cNvPr>
          <p:cNvSpPr>
            <a:spLocks noGrp="1"/>
          </p:cNvSpPr>
          <p:nvPr>
            <p:ph type="title"/>
          </p:nvPr>
        </p:nvSpPr>
        <p:spPr/>
        <p:txBody>
          <a:bodyPr>
            <a:normAutofit fontScale="90000"/>
          </a:bodyPr>
          <a:lstStyle/>
          <a:p>
            <a:r>
              <a:rPr lang="en-NZ" b="1" dirty="0"/>
              <a:t>Impacts on coastal biodiversity from land development </a:t>
            </a:r>
            <a:r>
              <a:rPr lang="en-NZ" sz="2700" b="1" dirty="0"/>
              <a:t>(all included in 2010 policy)</a:t>
            </a:r>
            <a:br>
              <a:rPr lang="en-NZ" dirty="0"/>
            </a:br>
            <a:endParaRPr lang="en-NZ" dirty="0"/>
          </a:p>
        </p:txBody>
      </p:sp>
      <p:sp>
        <p:nvSpPr>
          <p:cNvPr id="3" name="Content Placeholder 2">
            <a:extLst>
              <a:ext uri="{FF2B5EF4-FFF2-40B4-BE49-F238E27FC236}">
                <a16:creationId xmlns:a16="http://schemas.microsoft.com/office/drawing/2014/main" id="{D2D6C359-6BF2-40D6-6EA0-160B2330423B}"/>
              </a:ext>
            </a:extLst>
          </p:cNvPr>
          <p:cNvSpPr>
            <a:spLocks noGrp="1"/>
          </p:cNvSpPr>
          <p:nvPr>
            <p:ph idx="1"/>
          </p:nvPr>
        </p:nvSpPr>
        <p:spPr/>
        <p:txBody>
          <a:bodyPr>
            <a:normAutofit fontScale="70000" lnSpcReduction="20000"/>
          </a:bodyPr>
          <a:lstStyle/>
          <a:p>
            <a:pPr marL="0" indent="0">
              <a:buNone/>
            </a:pPr>
            <a:r>
              <a:rPr lang="en-NZ" dirty="0"/>
              <a:t>Biodiversity on the coast can be vulnerable to the impacts of existing and new coastal land development, for example discharges from urbanised areas of the coast, reclamations, structures and disturbance to physical processes. Particular effects on marine biodiversity from coastal land development can include:</a:t>
            </a:r>
          </a:p>
          <a:p>
            <a:pPr>
              <a:buFont typeface="Arial" panose="020B0604020202020204" pitchFamily="34" charset="0"/>
              <a:buChar char="•"/>
            </a:pPr>
            <a:r>
              <a:rPr lang="en-NZ" dirty="0"/>
              <a:t>destruction and disturbance of foreshore and seabed and other coastal habitats through reclamations, structures, vegetation clearance, and harvesting</a:t>
            </a:r>
          </a:p>
          <a:p>
            <a:pPr>
              <a:buFont typeface="Arial" panose="020B0604020202020204" pitchFamily="34" charset="0"/>
              <a:buChar char="•"/>
            </a:pPr>
            <a:r>
              <a:rPr lang="en-NZ" dirty="0"/>
              <a:t>sedimentation, contamination and eutrophication of coastal waters including estuaries, harbours, coastal lakes from point and non-point source discharges</a:t>
            </a:r>
          </a:p>
          <a:p>
            <a:pPr>
              <a:buFont typeface="Arial" panose="020B0604020202020204" pitchFamily="34" charset="0"/>
              <a:buChar char="•"/>
            </a:pPr>
            <a:r>
              <a:rPr lang="en-NZ" dirty="0"/>
              <a:t>the introduction and spread of exotic plants, domestic animals and pests in the coastal environment associated with increasing activities on the coast</a:t>
            </a:r>
          </a:p>
          <a:p>
            <a:pPr>
              <a:buFont typeface="Arial" panose="020B0604020202020204" pitchFamily="34" charset="0"/>
              <a:buChar char="•"/>
            </a:pPr>
            <a:r>
              <a:rPr lang="en-NZ" dirty="0"/>
              <a:t>increased harvesting of </a:t>
            </a:r>
            <a:r>
              <a:rPr lang="en-NZ" dirty="0" err="1"/>
              <a:t>kaimoana</a:t>
            </a:r>
            <a:r>
              <a:rPr lang="en-NZ" dirty="0"/>
              <a:t> species with increased coastal subdivision and development.</a:t>
            </a:r>
          </a:p>
          <a:p>
            <a:pPr>
              <a:buFont typeface="Arial" panose="020B0604020202020204" pitchFamily="34" charset="0"/>
              <a:buChar char="•"/>
            </a:pPr>
            <a:r>
              <a:rPr lang="en-NZ" dirty="0"/>
              <a:t>the impacts of climate change. New pest species are likely to occur as a result of climate change</a:t>
            </a:r>
          </a:p>
          <a:p>
            <a:pPr>
              <a:buFont typeface="Arial" panose="020B0604020202020204" pitchFamily="34" charset="0"/>
              <a:buChar char="•"/>
            </a:pPr>
            <a:r>
              <a:rPr lang="en-NZ" dirty="0"/>
              <a:t>migratory species are vulnerable to loss of any of the habitats they require, and/or obstructions along their migratory route</a:t>
            </a:r>
          </a:p>
          <a:p>
            <a:endParaRPr lang="en-NZ" dirty="0"/>
          </a:p>
        </p:txBody>
      </p:sp>
    </p:spTree>
    <p:extLst>
      <p:ext uri="{BB962C8B-B14F-4D97-AF65-F5344CB8AC3E}">
        <p14:creationId xmlns:p14="http://schemas.microsoft.com/office/powerpoint/2010/main" val="1030718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DD4C-EABA-6DF8-97E9-D0BA44A5D49B}"/>
              </a:ext>
            </a:extLst>
          </p:cNvPr>
          <p:cNvSpPr>
            <a:spLocks noGrp="1"/>
          </p:cNvSpPr>
          <p:nvPr>
            <p:ph type="title"/>
          </p:nvPr>
        </p:nvSpPr>
        <p:spPr/>
        <p:txBody>
          <a:bodyPr/>
          <a:lstStyle/>
          <a:p>
            <a:r>
              <a:rPr lang="en-NZ" b="1" dirty="0"/>
              <a:t>Mangroves harms water quality</a:t>
            </a:r>
            <a:br>
              <a:rPr lang="en-NZ" dirty="0"/>
            </a:br>
            <a:endParaRPr lang="en-NZ" dirty="0"/>
          </a:p>
        </p:txBody>
      </p:sp>
      <p:sp>
        <p:nvSpPr>
          <p:cNvPr id="3" name="Content Placeholder 2">
            <a:extLst>
              <a:ext uri="{FF2B5EF4-FFF2-40B4-BE49-F238E27FC236}">
                <a16:creationId xmlns:a16="http://schemas.microsoft.com/office/drawing/2014/main" id="{A77208AD-7112-479F-58EB-1668D20F05A8}"/>
              </a:ext>
            </a:extLst>
          </p:cNvPr>
          <p:cNvSpPr>
            <a:spLocks noGrp="1"/>
          </p:cNvSpPr>
          <p:nvPr>
            <p:ph idx="1"/>
          </p:nvPr>
        </p:nvSpPr>
        <p:spPr>
          <a:xfrm>
            <a:off x="838200" y="1825625"/>
            <a:ext cx="10515600" cy="1325563"/>
          </a:xfrm>
        </p:spPr>
        <p:txBody>
          <a:bodyPr>
            <a:normAutofit fontScale="92500" lnSpcReduction="20000"/>
          </a:bodyPr>
          <a:lstStyle/>
          <a:p>
            <a:pPr marL="0" indent="0">
              <a:buNone/>
            </a:pPr>
            <a:r>
              <a:rPr lang="en-NZ" dirty="0"/>
              <a:t>The increase in sediment and nutrient discharges to the coastal marine area from coastal development has been identified as contributing to the accelerated growth of mangroves in many northern New Zealand harbours. </a:t>
            </a:r>
          </a:p>
        </p:txBody>
      </p:sp>
      <p:sp>
        <p:nvSpPr>
          <p:cNvPr id="6" name="Content Placeholder 2">
            <a:extLst>
              <a:ext uri="{FF2B5EF4-FFF2-40B4-BE49-F238E27FC236}">
                <a16:creationId xmlns:a16="http://schemas.microsoft.com/office/drawing/2014/main" id="{E408908D-A72F-0CC4-8088-C23F205EDFBD}"/>
              </a:ext>
            </a:extLst>
          </p:cNvPr>
          <p:cNvSpPr txBox="1">
            <a:spLocks/>
          </p:cNvSpPr>
          <p:nvPr/>
        </p:nvSpPr>
        <p:spPr>
          <a:xfrm>
            <a:off x="990600" y="3557588"/>
            <a:ext cx="10515600" cy="25812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b="1" dirty="0"/>
              <a:t>If it were true that Mangroves play an important role in coastal ecosystems by enhancing water quality then we would not have algae bloom or toxic shellfish.</a:t>
            </a:r>
          </a:p>
          <a:p>
            <a:pPr marL="0" indent="0">
              <a:buFont typeface="Arial" panose="020B0604020202020204" pitchFamily="34" charset="0"/>
              <a:buNone/>
            </a:pPr>
            <a:endParaRPr lang="en-NZ" b="1" dirty="0"/>
          </a:p>
          <a:p>
            <a:pPr marL="0" indent="0">
              <a:buFont typeface="Arial" panose="020B0604020202020204" pitchFamily="34" charset="0"/>
              <a:buNone/>
            </a:pPr>
            <a:r>
              <a:rPr lang="en-NZ" b="1" dirty="0"/>
              <a:t>Instead Mangroves and other vegetation replaces Sea Grass and cause entrapment of sediments that lead to stagnant water, toxic algae blooms, loss of shellfish to filter water all reducing water quality</a:t>
            </a:r>
          </a:p>
          <a:p>
            <a:endParaRPr lang="en-NZ" dirty="0"/>
          </a:p>
        </p:txBody>
      </p:sp>
    </p:spTree>
    <p:extLst>
      <p:ext uri="{BB962C8B-B14F-4D97-AF65-F5344CB8AC3E}">
        <p14:creationId xmlns:p14="http://schemas.microsoft.com/office/powerpoint/2010/main" val="1639492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C497-40F6-EA83-BF9A-E62E290764AF}"/>
              </a:ext>
            </a:extLst>
          </p:cNvPr>
          <p:cNvSpPr>
            <a:spLocks noGrp="1"/>
          </p:cNvSpPr>
          <p:nvPr>
            <p:ph type="title"/>
          </p:nvPr>
        </p:nvSpPr>
        <p:spPr>
          <a:xfrm>
            <a:off x="838200" y="365125"/>
            <a:ext cx="10515600" cy="1606550"/>
          </a:xfrm>
        </p:spPr>
        <p:txBody>
          <a:bodyPr>
            <a:noAutofit/>
          </a:bodyPr>
          <a:lstStyle/>
          <a:p>
            <a:r>
              <a:rPr lang="en-NZ" sz="3200" b="1" dirty="0"/>
              <a:t>Some examples:</a:t>
            </a:r>
            <a:br>
              <a:rPr lang="en-NZ" sz="3200" dirty="0"/>
            </a:br>
            <a:r>
              <a:rPr lang="en-NZ" sz="3200" dirty="0"/>
              <a:t>Wetland/creek behind Marina surrounding  reclaimed land - Stagnant water that algae blooms in warmer drier periods.  Requires spraying to keep control and reduce fire risk</a:t>
            </a:r>
          </a:p>
        </p:txBody>
      </p:sp>
      <p:pic>
        <p:nvPicPr>
          <p:cNvPr id="5" name="Content Placeholder 4" descr="A green field with trees and bushes&#10;&#10;AI-generated content may be incorrect.">
            <a:extLst>
              <a:ext uri="{FF2B5EF4-FFF2-40B4-BE49-F238E27FC236}">
                <a16:creationId xmlns:a16="http://schemas.microsoft.com/office/drawing/2014/main" id="{9077AA91-705C-1063-5FF3-DD392D9B19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8318" y="2141537"/>
            <a:ext cx="9669640" cy="4351338"/>
          </a:xfrm>
        </p:spPr>
      </p:pic>
    </p:spTree>
    <p:extLst>
      <p:ext uri="{BB962C8B-B14F-4D97-AF65-F5344CB8AC3E}">
        <p14:creationId xmlns:p14="http://schemas.microsoft.com/office/powerpoint/2010/main" val="369986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B14F-A7DA-62DB-76B7-FD8C8237F297}"/>
              </a:ext>
            </a:extLst>
          </p:cNvPr>
          <p:cNvSpPr>
            <a:spLocks noGrp="1"/>
          </p:cNvSpPr>
          <p:nvPr>
            <p:ph type="title"/>
          </p:nvPr>
        </p:nvSpPr>
        <p:spPr/>
        <p:txBody>
          <a:bodyPr>
            <a:normAutofit fontScale="90000"/>
          </a:bodyPr>
          <a:lstStyle/>
          <a:p>
            <a:r>
              <a:rPr lang="en-NZ" dirty="0"/>
              <a:t>Wetland/creek drains into stormwater pipes discharging contaminated water into upper harbour</a:t>
            </a:r>
          </a:p>
        </p:txBody>
      </p:sp>
      <p:pic>
        <p:nvPicPr>
          <p:cNvPr id="5" name="Content Placeholder 4" descr="A house with a hole in the ground&#10;&#10;AI-generated content may be incorrect.">
            <a:extLst>
              <a:ext uri="{FF2B5EF4-FFF2-40B4-BE49-F238E27FC236}">
                <a16:creationId xmlns:a16="http://schemas.microsoft.com/office/drawing/2014/main" id="{E5A40A61-EFE2-1AF5-E80D-4C7B8B4B8C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4042" y="1954213"/>
            <a:ext cx="9669640" cy="4351338"/>
          </a:xfrm>
        </p:spPr>
      </p:pic>
    </p:spTree>
    <p:extLst>
      <p:ext uri="{BB962C8B-B14F-4D97-AF65-F5344CB8AC3E}">
        <p14:creationId xmlns:p14="http://schemas.microsoft.com/office/powerpoint/2010/main" val="2901867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A354-0D0E-EC96-0469-8327FBF32330}"/>
              </a:ext>
            </a:extLst>
          </p:cNvPr>
          <p:cNvSpPr>
            <a:spLocks noGrp="1"/>
          </p:cNvSpPr>
          <p:nvPr>
            <p:ph type="title"/>
          </p:nvPr>
        </p:nvSpPr>
        <p:spPr/>
        <p:txBody>
          <a:bodyPr/>
          <a:lstStyle/>
          <a:p>
            <a:r>
              <a:rPr lang="en-NZ" dirty="0"/>
              <a:t>Williamson stormwater detention basin as at 2024 breeding toxic algae bloom </a:t>
            </a:r>
          </a:p>
        </p:txBody>
      </p:sp>
      <p:pic>
        <p:nvPicPr>
          <p:cNvPr id="5" name="Content Placeholder 4" descr="A pond with grass and trees&#10;&#10;AI-generated content may be incorrect.">
            <a:extLst>
              <a:ext uri="{FF2B5EF4-FFF2-40B4-BE49-F238E27FC236}">
                <a16:creationId xmlns:a16="http://schemas.microsoft.com/office/drawing/2014/main" id="{F4836C52-1DDB-B112-D71D-AF9F0EE05B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211052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CD9D-FDC2-915A-B8C0-78C9E02209E8}"/>
              </a:ext>
            </a:extLst>
          </p:cNvPr>
          <p:cNvSpPr>
            <a:spLocks noGrp="1"/>
          </p:cNvSpPr>
          <p:nvPr>
            <p:ph type="title"/>
          </p:nvPr>
        </p:nvSpPr>
        <p:spPr/>
        <p:txBody>
          <a:bodyPr>
            <a:normAutofit/>
          </a:bodyPr>
          <a:lstStyle/>
          <a:p>
            <a:r>
              <a:rPr lang="en-NZ" sz="5400" b="1" dirty="0"/>
              <a:t>What will it take</a:t>
            </a:r>
          </a:p>
        </p:txBody>
      </p:sp>
      <p:sp>
        <p:nvSpPr>
          <p:cNvPr id="3" name="Content Placeholder 2">
            <a:extLst>
              <a:ext uri="{FF2B5EF4-FFF2-40B4-BE49-F238E27FC236}">
                <a16:creationId xmlns:a16="http://schemas.microsoft.com/office/drawing/2014/main" id="{929D1661-4420-57A0-FF97-0B75494BAC08}"/>
              </a:ext>
            </a:extLst>
          </p:cNvPr>
          <p:cNvSpPr>
            <a:spLocks noGrp="1"/>
          </p:cNvSpPr>
          <p:nvPr>
            <p:ph idx="1"/>
          </p:nvPr>
        </p:nvSpPr>
        <p:spPr>
          <a:xfrm>
            <a:off x="838200" y="2928937"/>
            <a:ext cx="10515600" cy="3248025"/>
          </a:xfrm>
        </p:spPr>
        <p:txBody>
          <a:bodyPr>
            <a:normAutofit/>
          </a:bodyPr>
          <a:lstStyle/>
          <a:p>
            <a:pPr marL="0" indent="0">
              <a:buNone/>
            </a:pPr>
            <a:r>
              <a:rPr lang="en-NZ" sz="5400" b="1" dirty="0"/>
              <a:t>For us to do something?</a:t>
            </a:r>
          </a:p>
        </p:txBody>
      </p:sp>
    </p:spTree>
    <p:extLst>
      <p:ext uri="{BB962C8B-B14F-4D97-AF65-F5344CB8AC3E}">
        <p14:creationId xmlns:p14="http://schemas.microsoft.com/office/powerpoint/2010/main" val="2591707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E2F6-5EE1-7413-775E-7BCC204FAC27}"/>
              </a:ext>
            </a:extLst>
          </p:cNvPr>
          <p:cNvSpPr>
            <a:spLocks noGrp="1"/>
          </p:cNvSpPr>
          <p:nvPr>
            <p:ph type="title"/>
          </p:nvPr>
        </p:nvSpPr>
        <p:spPr/>
        <p:txBody>
          <a:bodyPr>
            <a:normAutofit fontScale="90000"/>
          </a:bodyPr>
          <a:lstStyle/>
          <a:p>
            <a:r>
              <a:rPr lang="en-NZ" dirty="0"/>
              <a:t>Williamson stormwater detention pond cleaning. Algae bloom is taken down to pumps</a:t>
            </a:r>
          </a:p>
        </p:txBody>
      </p:sp>
      <p:pic>
        <p:nvPicPr>
          <p:cNvPr id="5" name="Content Placeholder 4" descr="A group of construction vehicles in a muddy puddle&#10;&#10;AI-generated content may be incorrect.">
            <a:extLst>
              <a:ext uri="{FF2B5EF4-FFF2-40B4-BE49-F238E27FC236}">
                <a16:creationId xmlns:a16="http://schemas.microsoft.com/office/drawing/2014/main" id="{05F4A55E-62E7-FC7C-61C2-F965D1E2DD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4015418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FB60-5611-F67B-3823-3F436F543BC3}"/>
              </a:ext>
            </a:extLst>
          </p:cNvPr>
          <p:cNvSpPr>
            <a:spLocks noGrp="1"/>
          </p:cNvSpPr>
          <p:nvPr>
            <p:ph type="title"/>
          </p:nvPr>
        </p:nvSpPr>
        <p:spPr/>
        <p:txBody>
          <a:bodyPr/>
          <a:lstStyle/>
          <a:p>
            <a:r>
              <a:rPr lang="en-NZ" dirty="0"/>
              <a:t>Toxic algae bloom being pumped onto the No. 1 surf beach in NZ. This is not in the draft plan.</a:t>
            </a:r>
          </a:p>
        </p:txBody>
      </p:sp>
      <p:pic>
        <p:nvPicPr>
          <p:cNvPr id="5" name="Content Placeholder 4" descr="A beach with a log on it&#10;&#10;AI-generated content may be incorrect.">
            <a:extLst>
              <a:ext uri="{FF2B5EF4-FFF2-40B4-BE49-F238E27FC236}">
                <a16:creationId xmlns:a16="http://schemas.microsoft.com/office/drawing/2014/main" id="{899BDB42-8650-20D2-D78F-91D419C873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196661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1116-18E0-A27A-CD40-C9A0E19A6D75}"/>
              </a:ext>
            </a:extLst>
          </p:cNvPr>
          <p:cNvSpPr>
            <a:spLocks noGrp="1"/>
          </p:cNvSpPr>
          <p:nvPr>
            <p:ph type="title"/>
          </p:nvPr>
        </p:nvSpPr>
        <p:spPr/>
        <p:txBody>
          <a:bodyPr>
            <a:normAutofit fontScale="90000"/>
          </a:bodyPr>
          <a:lstStyle/>
          <a:p>
            <a:r>
              <a:rPr lang="en-NZ" dirty="0"/>
              <a:t>Williamson pond being changed into a ‘Drybasin’ but the design retains water. Toxic algae bloom will continue to flourish and flow onto Beach. </a:t>
            </a:r>
          </a:p>
        </p:txBody>
      </p:sp>
      <p:pic>
        <p:nvPicPr>
          <p:cNvPr id="5" name="Content Placeholder 4" descr="A pond in a grassy area&#10;&#10;AI-generated content may be incorrect.">
            <a:extLst>
              <a:ext uri="{FF2B5EF4-FFF2-40B4-BE49-F238E27FC236}">
                <a16:creationId xmlns:a16="http://schemas.microsoft.com/office/drawing/2014/main" id="{6B1547C6-BE0E-9F54-DECC-89686585BC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117528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F8CF-3D9E-F8E1-4731-6609A9AE1FD3}"/>
              </a:ext>
            </a:extLst>
          </p:cNvPr>
          <p:cNvSpPr>
            <a:spLocks noGrp="1"/>
          </p:cNvSpPr>
          <p:nvPr>
            <p:ph type="title"/>
          </p:nvPr>
        </p:nvSpPr>
        <p:spPr/>
        <p:txBody>
          <a:bodyPr/>
          <a:lstStyle/>
          <a:p>
            <a:r>
              <a:rPr lang="en-NZ" dirty="0"/>
              <a:t>Danger Toxic Shellfish signs are now erected at public access points to waterways</a:t>
            </a:r>
          </a:p>
        </p:txBody>
      </p:sp>
      <p:pic>
        <p:nvPicPr>
          <p:cNvPr id="5" name="Content Placeholder 4" descr="A sign on a beach&#10;&#10;AI-generated content may be incorrect.">
            <a:extLst>
              <a:ext uri="{FF2B5EF4-FFF2-40B4-BE49-F238E27FC236}">
                <a16:creationId xmlns:a16="http://schemas.microsoft.com/office/drawing/2014/main" id="{FF057E5F-48AD-A851-E622-1D6B73DBAE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412919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780B-08E6-EC1F-E297-3904E77F02C8}"/>
              </a:ext>
            </a:extLst>
          </p:cNvPr>
          <p:cNvSpPr>
            <a:spLocks noGrp="1"/>
          </p:cNvSpPr>
          <p:nvPr>
            <p:ph type="title"/>
          </p:nvPr>
        </p:nvSpPr>
        <p:spPr>
          <a:xfrm>
            <a:off x="838200" y="365124"/>
            <a:ext cx="4953000" cy="5688013"/>
          </a:xfrm>
        </p:spPr>
        <p:txBody>
          <a:bodyPr>
            <a:normAutofit/>
          </a:bodyPr>
          <a:lstStyle/>
          <a:p>
            <a:r>
              <a:rPr lang="en-NZ" sz="6000" b="1" dirty="0"/>
              <a:t>Danger</a:t>
            </a:r>
            <a:br>
              <a:rPr lang="en-NZ" sz="6000" b="1" dirty="0"/>
            </a:br>
            <a:br>
              <a:rPr lang="en-NZ" dirty="0"/>
            </a:br>
            <a:r>
              <a:rPr lang="en-NZ" dirty="0"/>
              <a:t>Toxic Shellfish </a:t>
            </a:r>
            <a:br>
              <a:rPr lang="en-NZ" dirty="0"/>
            </a:br>
            <a:br>
              <a:rPr lang="en-NZ" dirty="0"/>
            </a:br>
            <a:r>
              <a:rPr lang="en-NZ" dirty="0"/>
              <a:t>Cause – toxic algae bloom</a:t>
            </a:r>
            <a:br>
              <a:rPr lang="en-NZ" dirty="0"/>
            </a:br>
            <a:endParaRPr lang="en-NZ" dirty="0"/>
          </a:p>
        </p:txBody>
      </p:sp>
      <p:pic>
        <p:nvPicPr>
          <p:cNvPr id="5" name="Content Placeholder 4" descr="A sign on a post&#10;&#10;AI-generated content may be incorrect.">
            <a:extLst>
              <a:ext uri="{FF2B5EF4-FFF2-40B4-BE49-F238E27FC236}">
                <a16:creationId xmlns:a16="http://schemas.microsoft.com/office/drawing/2014/main" id="{465BE25D-01F5-7EF3-5DDC-1981E4C3B5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0270" y="365125"/>
            <a:ext cx="5144573" cy="6273800"/>
          </a:xfrm>
        </p:spPr>
      </p:pic>
    </p:spTree>
    <p:extLst>
      <p:ext uri="{BB962C8B-B14F-4D97-AF65-F5344CB8AC3E}">
        <p14:creationId xmlns:p14="http://schemas.microsoft.com/office/powerpoint/2010/main" val="3999820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B0B2-6C71-C5BD-DC2E-B639CC020340}"/>
              </a:ext>
            </a:extLst>
          </p:cNvPr>
          <p:cNvSpPr>
            <a:spLocks noGrp="1"/>
          </p:cNvSpPr>
          <p:nvPr>
            <p:ph type="title"/>
          </p:nvPr>
        </p:nvSpPr>
        <p:spPr/>
        <p:txBody>
          <a:bodyPr>
            <a:normAutofit/>
          </a:bodyPr>
          <a:lstStyle/>
          <a:p>
            <a:r>
              <a:rPr lang="en-NZ" dirty="0"/>
              <a:t>All but 3 of 23 walkways to beach and rivers have Danger Toxic Shellfish notices. </a:t>
            </a:r>
            <a:r>
              <a:rPr lang="en-NZ" sz="3100" dirty="0"/>
              <a:t>3 got missed.</a:t>
            </a:r>
          </a:p>
        </p:txBody>
      </p:sp>
      <p:pic>
        <p:nvPicPr>
          <p:cNvPr id="5" name="Content Placeholder 4" descr="A sign next to a trash can&#10;&#10;AI-generated content may be incorrect.">
            <a:extLst>
              <a:ext uri="{FF2B5EF4-FFF2-40B4-BE49-F238E27FC236}">
                <a16:creationId xmlns:a16="http://schemas.microsoft.com/office/drawing/2014/main" id="{6C651CDA-C763-451F-8397-6726752E12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203899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072D-B5C3-4E5A-0ED9-9B66825C19FD}"/>
              </a:ext>
            </a:extLst>
          </p:cNvPr>
          <p:cNvSpPr>
            <a:spLocks noGrp="1"/>
          </p:cNvSpPr>
          <p:nvPr>
            <p:ph type="title"/>
          </p:nvPr>
        </p:nvSpPr>
        <p:spPr>
          <a:xfrm>
            <a:off x="490537" y="471487"/>
            <a:ext cx="3705225" cy="5553075"/>
          </a:xfrm>
        </p:spPr>
        <p:txBody>
          <a:bodyPr>
            <a:normAutofit/>
          </a:bodyPr>
          <a:lstStyle/>
          <a:p>
            <a:r>
              <a:rPr lang="en-NZ" sz="7200" dirty="0"/>
              <a:t>Toxic shellfish </a:t>
            </a:r>
            <a:br>
              <a:rPr lang="en-NZ" sz="7200" dirty="0"/>
            </a:br>
            <a:r>
              <a:rPr lang="en-NZ" sz="7200" dirty="0"/>
              <a:t>notices surround us</a:t>
            </a:r>
          </a:p>
        </p:txBody>
      </p:sp>
      <p:pic>
        <p:nvPicPr>
          <p:cNvPr id="9" name="Content Placeholder 8">
            <a:extLst>
              <a:ext uri="{FF2B5EF4-FFF2-40B4-BE49-F238E27FC236}">
                <a16:creationId xmlns:a16="http://schemas.microsoft.com/office/drawing/2014/main" id="{8F6742DA-E482-3CAA-92D2-368BBC40355D}"/>
              </a:ext>
            </a:extLst>
          </p:cNvPr>
          <p:cNvPicPr>
            <a:picLocks noGrp="1" noChangeAspect="1"/>
          </p:cNvPicPr>
          <p:nvPr>
            <p:ph idx="1"/>
          </p:nvPr>
        </p:nvPicPr>
        <p:blipFill>
          <a:blip r:embed="rId2"/>
          <a:stretch>
            <a:fillRect/>
          </a:stretch>
        </p:blipFill>
        <p:spPr>
          <a:xfrm>
            <a:off x="4039817" y="365125"/>
            <a:ext cx="8030188" cy="6248400"/>
          </a:xfrm>
        </p:spPr>
      </p:pic>
    </p:spTree>
    <p:extLst>
      <p:ext uri="{BB962C8B-B14F-4D97-AF65-F5344CB8AC3E}">
        <p14:creationId xmlns:p14="http://schemas.microsoft.com/office/powerpoint/2010/main" val="438771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5B2D-F6C3-B8F0-07A0-DC50AEBEB998}"/>
              </a:ext>
            </a:extLst>
          </p:cNvPr>
          <p:cNvSpPr>
            <a:spLocks noGrp="1"/>
          </p:cNvSpPr>
          <p:nvPr>
            <p:ph type="title"/>
          </p:nvPr>
        </p:nvSpPr>
        <p:spPr/>
        <p:txBody>
          <a:bodyPr>
            <a:normAutofit fontScale="90000"/>
          </a:bodyPr>
          <a:lstStyle/>
          <a:p>
            <a:r>
              <a:rPr lang="en-NZ" dirty="0"/>
              <a:t>Whangamata Harbour: Toxic algae bloom, sludge and mud, dead shellfish and abysmal water quality</a:t>
            </a:r>
          </a:p>
        </p:txBody>
      </p:sp>
      <p:pic>
        <p:nvPicPr>
          <p:cNvPr id="5" name="Content Placeholder 4" descr="A dirt road with mud and grass&#10;&#10;AI-generated content may be incorrect.">
            <a:extLst>
              <a:ext uri="{FF2B5EF4-FFF2-40B4-BE49-F238E27FC236}">
                <a16:creationId xmlns:a16="http://schemas.microsoft.com/office/drawing/2014/main" id="{FBA64386-123F-75D4-B044-4B2D3E722A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1945851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82F1A-3323-0D79-29D6-B01B59BB0462}"/>
              </a:ext>
            </a:extLst>
          </p:cNvPr>
          <p:cNvSpPr>
            <a:spLocks noGrp="1"/>
          </p:cNvSpPr>
          <p:nvPr>
            <p:ph type="title"/>
          </p:nvPr>
        </p:nvSpPr>
        <p:spPr/>
        <p:txBody>
          <a:bodyPr/>
          <a:lstStyle/>
          <a:p>
            <a:r>
              <a:rPr lang="en-NZ" dirty="0"/>
              <a:t>Whangamata Beach today</a:t>
            </a:r>
          </a:p>
        </p:txBody>
      </p:sp>
      <p:pic>
        <p:nvPicPr>
          <p:cNvPr id="5" name="Content Placeholder 4" descr="A sandy beach with trees and water in the background&#10;&#10;AI-generated content may be incorrect.">
            <a:extLst>
              <a:ext uri="{FF2B5EF4-FFF2-40B4-BE49-F238E27FC236}">
                <a16:creationId xmlns:a16="http://schemas.microsoft.com/office/drawing/2014/main" id="{BF5B935D-8320-E2C8-6CD7-0867C474F8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6637" y="1743869"/>
            <a:ext cx="8354307" cy="4351338"/>
          </a:xfrm>
        </p:spPr>
      </p:pic>
      <p:sp>
        <p:nvSpPr>
          <p:cNvPr id="6" name="Title 1">
            <a:extLst>
              <a:ext uri="{FF2B5EF4-FFF2-40B4-BE49-F238E27FC236}">
                <a16:creationId xmlns:a16="http://schemas.microsoft.com/office/drawing/2014/main" id="{B127CF17-387D-E759-16DA-CA8539187D41}"/>
              </a:ext>
            </a:extLst>
          </p:cNvPr>
          <p:cNvSpPr txBox="1">
            <a:spLocks/>
          </p:cNvSpPr>
          <p:nvPr/>
        </p:nvSpPr>
        <p:spPr>
          <a:xfrm>
            <a:off x="175331" y="1590675"/>
            <a:ext cx="3572758" cy="530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NZ" sz="4000" b="1" dirty="0">
                <a:highlight>
                  <a:srgbClr val="FFFF00"/>
                </a:highlight>
              </a:rPr>
              <a:t>No shellfish</a:t>
            </a:r>
          </a:p>
          <a:p>
            <a:pPr marL="571500" indent="-571500">
              <a:buFont typeface="Arial" panose="020B0604020202020204" pitchFamily="34" charset="0"/>
              <a:buChar char="•"/>
            </a:pPr>
            <a:r>
              <a:rPr lang="en-NZ" sz="4000" b="1" dirty="0">
                <a:highlight>
                  <a:srgbClr val="FFFF00"/>
                </a:highlight>
              </a:rPr>
              <a:t>Abundant sea lice</a:t>
            </a:r>
          </a:p>
          <a:p>
            <a:pPr marL="571500" indent="-571500">
              <a:buFont typeface="Arial" panose="020B0604020202020204" pitchFamily="34" charset="0"/>
              <a:buChar char="•"/>
            </a:pPr>
            <a:r>
              <a:rPr lang="en-NZ" sz="4000" b="1" dirty="0">
                <a:highlight>
                  <a:srgbClr val="FFFF00"/>
                </a:highlight>
              </a:rPr>
              <a:t>No Oyster Catchers</a:t>
            </a:r>
          </a:p>
          <a:p>
            <a:pPr marL="571500" indent="-571500">
              <a:buFont typeface="Arial" panose="020B0604020202020204" pitchFamily="34" charset="0"/>
              <a:buChar char="•"/>
            </a:pPr>
            <a:r>
              <a:rPr lang="en-NZ" sz="4000" b="1" dirty="0">
                <a:highlight>
                  <a:srgbClr val="FFFF00"/>
                </a:highlight>
              </a:rPr>
              <a:t>Often invaded by Jelly fish</a:t>
            </a:r>
          </a:p>
        </p:txBody>
      </p:sp>
    </p:spTree>
    <p:extLst>
      <p:ext uri="{BB962C8B-B14F-4D97-AF65-F5344CB8AC3E}">
        <p14:creationId xmlns:p14="http://schemas.microsoft.com/office/powerpoint/2010/main" val="55282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ACC00-CD68-FC8C-C96D-F5E14C4574D7}"/>
              </a:ext>
            </a:extLst>
          </p:cNvPr>
          <p:cNvSpPr>
            <a:spLocks noGrp="1"/>
          </p:cNvSpPr>
          <p:nvPr>
            <p:ph type="title"/>
          </p:nvPr>
        </p:nvSpPr>
        <p:spPr/>
        <p:txBody>
          <a:bodyPr>
            <a:normAutofit fontScale="90000"/>
          </a:bodyPr>
          <a:lstStyle/>
          <a:p>
            <a:r>
              <a:rPr lang="en-NZ" dirty="0"/>
              <a:t>What’s required</a:t>
            </a:r>
            <a:br>
              <a:rPr lang="en-NZ" dirty="0"/>
            </a:br>
            <a:r>
              <a:rPr lang="en-NZ" dirty="0">
                <a:highlight>
                  <a:srgbClr val="FFFF00"/>
                </a:highlight>
              </a:rPr>
              <a:t>Commission to require the </a:t>
            </a:r>
            <a:r>
              <a:rPr lang="en-NZ" sz="2400" b="1" dirty="0">
                <a:highlight>
                  <a:srgbClr val="FFFF00"/>
                </a:highlight>
              </a:rPr>
              <a:t>Draft Whangamata Catchment Management Plan EW 2007/13 be made up to date and part of the strategic plan</a:t>
            </a:r>
          </a:p>
        </p:txBody>
      </p:sp>
      <p:sp>
        <p:nvSpPr>
          <p:cNvPr id="3" name="Content Placeholder 2">
            <a:extLst>
              <a:ext uri="{FF2B5EF4-FFF2-40B4-BE49-F238E27FC236}">
                <a16:creationId xmlns:a16="http://schemas.microsoft.com/office/drawing/2014/main" id="{70668F3D-6023-5E62-A9B0-660CAD0B8DC4}"/>
              </a:ext>
            </a:extLst>
          </p:cNvPr>
          <p:cNvSpPr>
            <a:spLocks noGrp="1"/>
          </p:cNvSpPr>
          <p:nvPr>
            <p:ph idx="1"/>
          </p:nvPr>
        </p:nvSpPr>
        <p:spPr>
          <a:xfrm>
            <a:off x="838200" y="1825625"/>
            <a:ext cx="10515600" cy="4732338"/>
          </a:xfrm>
        </p:spPr>
        <p:txBody>
          <a:bodyPr>
            <a:normAutofit fontScale="55000" lnSpcReduction="20000"/>
          </a:bodyPr>
          <a:lstStyle/>
          <a:p>
            <a:pPr marL="0" indent="0">
              <a:buNone/>
            </a:pPr>
            <a:r>
              <a:rPr lang="en-NZ" dirty="0"/>
              <a:t>Extracts from Appendix 1: In order to effectively manage the inflow into the harbour, I recommend the following actions need to be undertaken on this catchment.</a:t>
            </a:r>
          </a:p>
          <a:p>
            <a:pPr marL="0" indent="0">
              <a:buNone/>
            </a:pPr>
            <a:r>
              <a:rPr lang="en-NZ" dirty="0"/>
              <a:t>1. </a:t>
            </a:r>
            <a:r>
              <a:rPr lang="en-NZ" b="1" dirty="0"/>
              <a:t>Channel Management</a:t>
            </a:r>
          </a:p>
          <a:p>
            <a:r>
              <a:rPr lang="en-NZ" dirty="0"/>
              <a:t>Maintain adequate channel capacity on the harbour fringes for each stream outlet</a:t>
            </a:r>
          </a:p>
          <a:p>
            <a:r>
              <a:rPr lang="en-NZ" dirty="0"/>
              <a:t>Clear channels of obstructions or blockages</a:t>
            </a:r>
          </a:p>
          <a:p>
            <a:r>
              <a:rPr lang="en-NZ" dirty="0"/>
              <a:t>Fence out all main waterways where stock have access [includes tributaries and drains]</a:t>
            </a:r>
          </a:p>
          <a:p>
            <a:r>
              <a:rPr lang="en-NZ" dirty="0"/>
              <a:t>Manage/remove unwanted vegetation in channel and floodway areas</a:t>
            </a:r>
          </a:p>
          <a:p>
            <a:r>
              <a:rPr lang="en-NZ" dirty="0"/>
              <a:t>Repair eroding areas through specific site works; and soil conservation planting and fencing</a:t>
            </a:r>
          </a:p>
          <a:p>
            <a:pPr marL="0" indent="0">
              <a:buNone/>
            </a:pPr>
            <a:r>
              <a:rPr lang="en-NZ" dirty="0"/>
              <a:t>2. </a:t>
            </a:r>
            <a:r>
              <a:rPr lang="en-NZ" b="1" dirty="0"/>
              <a:t>Riparian Enhancement</a:t>
            </a:r>
          </a:p>
          <a:p>
            <a:r>
              <a:rPr lang="en-NZ" dirty="0"/>
              <a:t>Retire and plant fringe areas in native species</a:t>
            </a:r>
          </a:p>
          <a:p>
            <a:pPr marL="0" indent="0">
              <a:buNone/>
            </a:pPr>
            <a:r>
              <a:rPr lang="en-NZ" dirty="0"/>
              <a:t>3. </a:t>
            </a:r>
            <a:r>
              <a:rPr lang="en-NZ" b="1" dirty="0"/>
              <a:t>Upper Catchment Protection</a:t>
            </a:r>
          </a:p>
          <a:p>
            <a:r>
              <a:rPr lang="en-NZ" dirty="0"/>
              <a:t>Retire all bush areas from stock access</a:t>
            </a:r>
          </a:p>
          <a:p>
            <a:r>
              <a:rPr lang="en-NZ" dirty="0"/>
              <a:t>Carry out pest control operations in pine and native bush</a:t>
            </a:r>
          </a:p>
          <a:p>
            <a:r>
              <a:rPr lang="en-NZ" dirty="0"/>
              <a:t>Adequately manage forestry operations</a:t>
            </a:r>
          </a:p>
          <a:p>
            <a:r>
              <a:rPr lang="en-NZ" dirty="0"/>
              <a:t>Encourage further retirement</a:t>
            </a:r>
          </a:p>
          <a:p>
            <a:r>
              <a:rPr lang="en-NZ" dirty="0"/>
              <a:t>Encourage change to appropriate land use in some of the steeper terrain</a:t>
            </a:r>
          </a:p>
        </p:txBody>
      </p:sp>
    </p:spTree>
    <p:extLst>
      <p:ext uri="{BB962C8B-B14F-4D97-AF65-F5344CB8AC3E}">
        <p14:creationId xmlns:p14="http://schemas.microsoft.com/office/powerpoint/2010/main" val="317989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19DE-A40A-0BF3-5A3B-13ABBD9053ED}"/>
              </a:ext>
            </a:extLst>
          </p:cNvPr>
          <p:cNvSpPr>
            <a:spLocks noGrp="1"/>
          </p:cNvSpPr>
          <p:nvPr>
            <p:ph type="title"/>
          </p:nvPr>
        </p:nvSpPr>
        <p:spPr/>
        <p:txBody>
          <a:bodyPr>
            <a:normAutofit/>
          </a:bodyPr>
          <a:lstStyle/>
          <a:p>
            <a:r>
              <a:rPr lang="en-NZ" sz="5400" b="1" dirty="0"/>
              <a:t>What’s failing</a:t>
            </a:r>
          </a:p>
        </p:txBody>
      </p:sp>
      <p:sp>
        <p:nvSpPr>
          <p:cNvPr id="3" name="Content Placeholder 2">
            <a:extLst>
              <a:ext uri="{FF2B5EF4-FFF2-40B4-BE49-F238E27FC236}">
                <a16:creationId xmlns:a16="http://schemas.microsoft.com/office/drawing/2014/main" id="{BBDA7BA3-1B65-98C5-E448-0F09778549D9}"/>
              </a:ext>
            </a:extLst>
          </p:cNvPr>
          <p:cNvSpPr>
            <a:spLocks noGrp="1"/>
          </p:cNvSpPr>
          <p:nvPr>
            <p:ph idx="1"/>
          </p:nvPr>
        </p:nvSpPr>
        <p:spPr/>
        <p:txBody>
          <a:bodyPr/>
          <a:lstStyle/>
          <a:p>
            <a:pPr marL="0" indent="0">
              <a:buNone/>
            </a:pPr>
            <a:r>
              <a:rPr lang="en-NZ" b="1" dirty="0"/>
              <a:t>Humans have adopted water standards to suit us</a:t>
            </a:r>
          </a:p>
          <a:p>
            <a:pPr marL="0" indent="0">
              <a:buNone/>
            </a:pPr>
            <a:endParaRPr lang="en-NZ" b="1" dirty="0"/>
          </a:p>
          <a:p>
            <a:pPr marL="0" indent="0">
              <a:buNone/>
            </a:pPr>
            <a:r>
              <a:rPr lang="en-NZ" b="1" dirty="0"/>
              <a:t>Water Quality standards must be fit for purpose for all life forms water is intended to support </a:t>
            </a:r>
          </a:p>
          <a:p>
            <a:pPr marL="0" indent="0">
              <a:buNone/>
            </a:pPr>
            <a:endParaRPr lang="en-NZ" b="1" dirty="0"/>
          </a:p>
          <a:p>
            <a:pPr marL="0" indent="0">
              <a:buNone/>
            </a:pPr>
            <a:r>
              <a:rPr lang="en-NZ" b="1" dirty="0"/>
              <a:t>Without acceptance of this we do not deserve our place on Earth. </a:t>
            </a:r>
          </a:p>
        </p:txBody>
      </p:sp>
    </p:spTree>
    <p:extLst>
      <p:ext uri="{BB962C8B-B14F-4D97-AF65-F5344CB8AC3E}">
        <p14:creationId xmlns:p14="http://schemas.microsoft.com/office/powerpoint/2010/main" val="3035960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E070-2576-5033-0887-E231CA4E80B2}"/>
              </a:ext>
            </a:extLst>
          </p:cNvPr>
          <p:cNvSpPr>
            <a:spLocks noGrp="1"/>
          </p:cNvSpPr>
          <p:nvPr>
            <p:ph type="title"/>
          </p:nvPr>
        </p:nvSpPr>
        <p:spPr>
          <a:xfrm>
            <a:off x="838200" y="185739"/>
            <a:ext cx="10515600" cy="2371724"/>
          </a:xfrm>
        </p:spPr>
        <p:txBody>
          <a:bodyPr>
            <a:normAutofit fontScale="90000"/>
          </a:bodyPr>
          <a:lstStyle/>
          <a:p>
            <a:r>
              <a:rPr lang="en-NZ" b="1" dirty="0"/>
              <a:t>RMA Enforcement</a:t>
            </a:r>
            <a:br>
              <a:rPr lang="en-NZ" b="1" dirty="0"/>
            </a:br>
            <a:r>
              <a:rPr lang="en-NZ" b="1" dirty="0"/>
              <a:t>What happens now?</a:t>
            </a:r>
            <a:br>
              <a:rPr lang="en-NZ" b="1" dirty="0"/>
            </a:br>
            <a:r>
              <a:rPr lang="en-NZ" b="1" dirty="0"/>
              <a:t>Direct from national guidelines</a:t>
            </a:r>
            <a:br>
              <a:rPr lang="en-NZ" b="1" dirty="0"/>
            </a:br>
            <a:endParaRPr lang="en-NZ" dirty="0"/>
          </a:p>
        </p:txBody>
      </p:sp>
      <p:sp>
        <p:nvSpPr>
          <p:cNvPr id="3" name="Content Placeholder 2">
            <a:extLst>
              <a:ext uri="{FF2B5EF4-FFF2-40B4-BE49-F238E27FC236}">
                <a16:creationId xmlns:a16="http://schemas.microsoft.com/office/drawing/2014/main" id="{D09F1B64-231B-DE0F-C461-D246CEC1DCF8}"/>
              </a:ext>
            </a:extLst>
          </p:cNvPr>
          <p:cNvSpPr>
            <a:spLocks noGrp="1"/>
          </p:cNvSpPr>
          <p:nvPr>
            <p:ph idx="1"/>
          </p:nvPr>
        </p:nvSpPr>
        <p:spPr>
          <a:xfrm>
            <a:off x="838200" y="2781301"/>
            <a:ext cx="10515600" cy="3395662"/>
          </a:xfrm>
        </p:spPr>
        <p:txBody>
          <a:bodyPr/>
          <a:lstStyle/>
          <a:p>
            <a:r>
              <a:rPr lang="en-NZ" dirty="0">
                <a:hlinkClick r:id="rId2"/>
              </a:rPr>
              <a:t>Investigation of Incidents</a:t>
            </a:r>
            <a:endParaRPr lang="en-NZ" dirty="0"/>
          </a:p>
          <a:p>
            <a:r>
              <a:rPr lang="en-NZ" dirty="0">
                <a:hlinkClick r:id="rId3"/>
              </a:rPr>
              <a:t>Application for a Declaration</a:t>
            </a:r>
            <a:endParaRPr lang="en-NZ" dirty="0"/>
          </a:p>
          <a:p>
            <a:r>
              <a:rPr lang="en-NZ" dirty="0">
                <a:hlinkClick r:id="rId4"/>
              </a:rPr>
              <a:t>Mandatory Directives, Abatement Notices, Enforcement Orders and Water Shortage Notices</a:t>
            </a:r>
            <a:endParaRPr lang="en-NZ" dirty="0"/>
          </a:p>
          <a:p>
            <a:r>
              <a:rPr lang="en-NZ" dirty="0">
                <a:hlinkClick r:id="rId5"/>
              </a:rPr>
              <a:t>Imposing penalties: Infringement Notices and Prosecutions </a:t>
            </a:r>
            <a:endParaRPr lang="en-NZ" dirty="0"/>
          </a:p>
          <a:p>
            <a:endParaRPr lang="en-NZ" dirty="0"/>
          </a:p>
        </p:txBody>
      </p:sp>
    </p:spTree>
    <p:extLst>
      <p:ext uri="{BB962C8B-B14F-4D97-AF65-F5344CB8AC3E}">
        <p14:creationId xmlns:p14="http://schemas.microsoft.com/office/powerpoint/2010/main" val="2817767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74BB-DFD7-5287-2711-BD70D7B074F0}"/>
              </a:ext>
            </a:extLst>
          </p:cNvPr>
          <p:cNvSpPr>
            <a:spLocks noGrp="1"/>
          </p:cNvSpPr>
          <p:nvPr>
            <p:ph type="title"/>
          </p:nvPr>
        </p:nvSpPr>
        <p:spPr/>
        <p:txBody>
          <a:bodyPr/>
          <a:lstStyle/>
          <a:p>
            <a:r>
              <a:rPr lang="en-NZ" dirty="0"/>
              <a:t>Experts in Coastal Management</a:t>
            </a:r>
          </a:p>
        </p:txBody>
      </p:sp>
      <p:sp>
        <p:nvSpPr>
          <p:cNvPr id="3" name="Content Placeholder 2">
            <a:extLst>
              <a:ext uri="{FF2B5EF4-FFF2-40B4-BE49-F238E27FC236}">
                <a16:creationId xmlns:a16="http://schemas.microsoft.com/office/drawing/2014/main" id="{9F1928F9-5D0C-3070-EC0D-2BE29136C1B6}"/>
              </a:ext>
            </a:extLst>
          </p:cNvPr>
          <p:cNvSpPr>
            <a:spLocks noGrp="1"/>
          </p:cNvSpPr>
          <p:nvPr>
            <p:ph idx="1"/>
          </p:nvPr>
        </p:nvSpPr>
        <p:spPr/>
        <p:txBody>
          <a:bodyPr/>
          <a:lstStyle/>
          <a:p>
            <a:pPr marL="0" indent="0">
              <a:buNone/>
            </a:pPr>
            <a:r>
              <a:rPr lang="en-NZ" dirty="0"/>
              <a:t>I seek the commissioners to require the experts to come back with s42 items that are essential to stop and reverse the adverse water quality.</a:t>
            </a:r>
          </a:p>
          <a:p>
            <a:pPr marL="0" indent="0">
              <a:buNone/>
            </a:pPr>
            <a:r>
              <a:rPr lang="en-NZ" dirty="0"/>
              <a:t>Historically locals who have tried to do something have had abatement notices, legal challenge, Environment Court hearings, Appeals and then retraction of promises, reaching apathy.</a:t>
            </a:r>
          </a:p>
          <a:p>
            <a:pPr marL="0" indent="0">
              <a:buNone/>
            </a:pPr>
            <a:r>
              <a:rPr lang="en-NZ" dirty="0">
                <a:highlight>
                  <a:srgbClr val="FFFF00"/>
                </a:highlight>
              </a:rPr>
              <a:t>Result is water quality has become so bad we now have Danger Toxic Shellfish signs around our entire coastal management area.</a:t>
            </a:r>
          </a:p>
        </p:txBody>
      </p:sp>
    </p:spTree>
    <p:extLst>
      <p:ext uri="{BB962C8B-B14F-4D97-AF65-F5344CB8AC3E}">
        <p14:creationId xmlns:p14="http://schemas.microsoft.com/office/powerpoint/2010/main" val="821702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97CBC-8126-4465-309B-E2DFD0CC4A6D}"/>
              </a:ext>
            </a:extLst>
          </p:cNvPr>
          <p:cNvSpPr>
            <a:spLocks noGrp="1"/>
          </p:cNvSpPr>
          <p:nvPr>
            <p:ph type="title"/>
          </p:nvPr>
        </p:nvSpPr>
        <p:spPr>
          <a:xfrm>
            <a:off x="838200" y="365125"/>
            <a:ext cx="10515600" cy="492125"/>
          </a:xfrm>
        </p:spPr>
        <p:txBody>
          <a:bodyPr>
            <a:normAutofit fontScale="90000"/>
          </a:bodyPr>
          <a:lstStyle/>
          <a:p>
            <a:r>
              <a:rPr lang="en-NZ" sz="3200" b="1" dirty="0"/>
              <a:t>Water Quality Loss</a:t>
            </a:r>
          </a:p>
        </p:txBody>
      </p:sp>
      <p:sp>
        <p:nvSpPr>
          <p:cNvPr id="3" name="Content Placeholder 2">
            <a:extLst>
              <a:ext uri="{FF2B5EF4-FFF2-40B4-BE49-F238E27FC236}">
                <a16:creationId xmlns:a16="http://schemas.microsoft.com/office/drawing/2014/main" id="{E7889B22-45D1-45DF-EC81-5DD72F778F41}"/>
              </a:ext>
            </a:extLst>
          </p:cNvPr>
          <p:cNvSpPr>
            <a:spLocks noGrp="1"/>
          </p:cNvSpPr>
          <p:nvPr>
            <p:ph idx="1"/>
          </p:nvPr>
        </p:nvSpPr>
        <p:spPr>
          <a:xfrm>
            <a:off x="838200" y="857250"/>
            <a:ext cx="10515600" cy="5319713"/>
          </a:xfrm>
        </p:spPr>
        <p:txBody>
          <a:bodyPr>
            <a:normAutofit fontScale="62500" lnSpcReduction="20000"/>
          </a:bodyPr>
          <a:lstStyle/>
          <a:p>
            <a:pPr marL="0" indent="0">
              <a:lnSpc>
                <a:spcPct val="107000"/>
              </a:lnSpc>
              <a:spcAft>
                <a:spcPts val="800"/>
              </a:spcAft>
              <a:buNone/>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Sedimentation, effluent, stagnant water, high nutrients, vegetation invaders and warm weather are causing loss of water quality. More than management is required – we want our commissioners to act:</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Sedimentation erodes into waterways.</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Changes occur sand to mud.</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Mud starts the vegetation cycle</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Vegetation invades and displaces sea grass and filtering of shell fish</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Leads to more organic build up and stagnant water</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Changes the ecosystem from fish/aquatic based to plant/animal/bird based. </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Organic, animal and bird wastes pollute lower downstream waterways and into CMA especially in first flush</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Sedimentation deposits continue down waterways into and harbours and Coastal areas</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Some of the worst silt trappers are Toi </a:t>
            </a:r>
            <a:r>
              <a:rPr lang="en-NZ" sz="1800" kern="10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Toi</a:t>
            </a: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Toe </a:t>
            </a:r>
            <a:r>
              <a:rPr lang="en-NZ" sz="1800" kern="10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Toe</a:t>
            </a: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or pampas grass, Manuka, Mangroves, Gorse, blackberries, brackens, lupins, flaxes – pretty much anything of seed origin transported by birds and wildlife.  </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These compete amongst each other so become overly dense so trap more silt, die, compost and degrades into more organic material.</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Almost all of these are identifiable as they have become prolific in </a:t>
            </a:r>
            <a:r>
              <a:rPr lang="en-NZ" sz="1800" kern="10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Moanau</a:t>
            </a: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Anu </a:t>
            </a:r>
            <a:r>
              <a:rPr lang="en-NZ" sz="1800" kern="10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Anu</a:t>
            </a: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Harbour and encroaching up the Otahu and Wentworth rivers. </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Mangroves have been singled out politically to be protected. </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But these protection efforts are a misunderstanding of the critical ecosystem that nature gifted us over the past 10,000 years. </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Whilst this political battle has raged native sea grass has all but disappeared. </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Sea grass is important as it provides shelter and food for particular marine invertebrates and fishes, and foraging grounds for certain shorebirds. Sea grass can stabilise the </a:t>
            </a:r>
            <a:r>
              <a:rPr lang="en-NZ" sz="1800" kern="10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seabeds</a:t>
            </a:r>
            <a:r>
              <a:rPr lang="en-NZ"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and reduce erosion. It improves water clarity.</a:t>
            </a: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NZ"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NZ" sz="1200" b="1" dirty="0"/>
          </a:p>
        </p:txBody>
      </p:sp>
    </p:spTree>
    <p:extLst>
      <p:ext uri="{BB962C8B-B14F-4D97-AF65-F5344CB8AC3E}">
        <p14:creationId xmlns:p14="http://schemas.microsoft.com/office/powerpoint/2010/main" val="4249147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38A8-B274-85F0-CB7C-75828690ACD7}"/>
              </a:ext>
            </a:extLst>
          </p:cNvPr>
          <p:cNvSpPr>
            <a:spLocks noGrp="1"/>
          </p:cNvSpPr>
          <p:nvPr>
            <p:ph type="title"/>
          </p:nvPr>
        </p:nvSpPr>
        <p:spPr/>
        <p:txBody>
          <a:bodyPr/>
          <a:lstStyle/>
          <a:p>
            <a:r>
              <a:rPr lang="en-NZ" b="1" dirty="0"/>
              <a:t>Is it possible to achieve fitness for purpose</a:t>
            </a:r>
          </a:p>
        </p:txBody>
      </p:sp>
      <p:sp>
        <p:nvSpPr>
          <p:cNvPr id="3" name="Content Placeholder 2">
            <a:extLst>
              <a:ext uri="{FF2B5EF4-FFF2-40B4-BE49-F238E27FC236}">
                <a16:creationId xmlns:a16="http://schemas.microsoft.com/office/drawing/2014/main" id="{E1C444E6-1873-CED4-E6BA-6744B666537F}"/>
              </a:ext>
            </a:extLst>
          </p:cNvPr>
          <p:cNvSpPr>
            <a:spLocks noGrp="1"/>
          </p:cNvSpPr>
          <p:nvPr>
            <p:ph idx="1"/>
          </p:nvPr>
        </p:nvSpPr>
        <p:spPr>
          <a:xfrm>
            <a:off x="838200" y="1819275"/>
            <a:ext cx="10515600" cy="4791075"/>
          </a:xfrm>
        </p:spPr>
        <p:txBody>
          <a:bodyPr>
            <a:noAutofit/>
          </a:bodyPr>
          <a:lstStyle/>
          <a:p>
            <a:pPr marL="0" indent="0">
              <a:buNone/>
            </a:pPr>
            <a:r>
              <a:rPr lang="en-NZ" sz="8000" b="1" dirty="0"/>
              <a:t>Yes. </a:t>
            </a:r>
          </a:p>
          <a:p>
            <a:pPr marL="0" indent="0">
              <a:buNone/>
            </a:pPr>
            <a:r>
              <a:rPr lang="en-NZ" sz="3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There are perhaps 8 Environment Waikato reviews of sedimentation in Whangamata. These are claimed to be ‘monitoring’ reviews. We don’t need any more.</a:t>
            </a:r>
          </a:p>
          <a:p>
            <a:pPr marL="0" indent="0">
              <a:buNone/>
            </a:pPr>
            <a:r>
              <a:rPr lang="en-NZ" sz="3200" kern="100" dirty="0">
                <a:solidFill>
                  <a:srgbClr val="202124"/>
                </a:solidFill>
                <a:latin typeface="Calibri" panose="020F0502020204030204" pitchFamily="34" charset="0"/>
                <a:ea typeface="Calibri" panose="020F0502020204030204" pitchFamily="34" charset="0"/>
                <a:cs typeface="Calibri" panose="020F0502020204030204" pitchFamily="34" charset="0"/>
              </a:rPr>
              <a:t>Whangamata already has a catchment plan.</a:t>
            </a:r>
          </a:p>
          <a:p>
            <a:pPr marL="0" indent="0">
              <a:buNone/>
            </a:pPr>
            <a:r>
              <a:rPr lang="en-NZ" sz="32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just need this to be implemented</a:t>
            </a:r>
          </a:p>
          <a:p>
            <a:pPr marL="0" indent="0">
              <a:buNone/>
            </a:pPr>
            <a:endParaRPr lang="en-NZ"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NZ" sz="8000" b="1" dirty="0"/>
          </a:p>
        </p:txBody>
      </p:sp>
      <p:sp>
        <p:nvSpPr>
          <p:cNvPr id="4" name="Content Placeholder 2">
            <a:extLst>
              <a:ext uri="{FF2B5EF4-FFF2-40B4-BE49-F238E27FC236}">
                <a16:creationId xmlns:a16="http://schemas.microsoft.com/office/drawing/2014/main" id="{533D438B-DDFC-FB07-3DA0-3CCFA67493D5}"/>
              </a:ext>
            </a:extLst>
          </p:cNvPr>
          <p:cNvSpPr txBox="1">
            <a:spLocks/>
          </p:cNvSpPr>
          <p:nvPr/>
        </p:nvSpPr>
        <p:spPr>
          <a:xfrm>
            <a:off x="781050" y="4144963"/>
            <a:ext cx="10515600" cy="1103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Z" sz="8000" b="1" dirty="0"/>
          </a:p>
        </p:txBody>
      </p:sp>
    </p:spTree>
    <p:extLst>
      <p:ext uri="{BB962C8B-B14F-4D97-AF65-F5344CB8AC3E}">
        <p14:creationId xmlns:p14="http://schemas.microsoft.com/office/powerpoint/2010/main" val="3960807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EBDB-A1FC-5662-9F62-9EC0505D50B0}"/>
              </a:ext>
            </a:extLst>
          </p:cNvPr>
          <p:cNvSpPr>
            <a:spLocks noGrp="1"/>
          </p:cNvSpPr>
          <p:nvPr>
            <p:ph type="title"/>
          </p:nvPr>
        </p:nvSpPr>
        <p:spPr/>
        <p:txBody>
          <a:bodyPr>
            <a:normAutofit fontScale="90000"/>
          </a:bodyPr>
          <a:lstStyle/>
          <a:p>
            <a:r>
              <a:rPr lang="en-NZ" sz="8000" b="1" dirty="0"/>
              <a:t>How?</a:t>
            </a:r>
            <a:br>
              <a:rPr lang="en-NZ" sz="4400" b="1" dirty="0"/>
            </a:br>
            <a:endParaRPr lang="en-NZ" dirty="0"/>
          </a:p>
        </p:txBody>
      </p:sp>
      <p:sp>
        <p:nvSpPr>
          <p:cNvPr id="3" name="Content Placeholder 2">
            <a:extLst>
              <a:ext uri="{FF2B5EF4-FFF2-40B4-BE49-F238E27FC236}">
                <a16:creationId xmlns:a16="http://schemas.microsoft.com/office/drawing/2014/main" id="{B707FA26-6841-1709-F3E9-9C4942171900}"/>
              </a:ext>
            </a:extLst>
          </p:cNvPr>
          <p:cNvSpPr>
            <a:spLocks noGrp="1"/>
          </p:cNvSpPr>
          <p:nvPr>
            <p:ph idx="1"/>
          </p:nvPr>
        </p:nvSpPr>
        <p:spPr/>
        <p:txBody>
          <a:bodyPr>
            <a:normAutofit lnSpcReduction="10000"/>
          </a:bodyPr>
          <a:lstStyle/>
          <a:p>
            <a:pPr marL="0" indent="0">
              <a:buNone/>
            </a:pPr>
            <a:r>
              <a:rPr lang="en-NZ" dirty="0"/>
              <a:t>1000 small steps forward</a:t>
            </a:r>
          </a:p>
          <a:p>
            <a:pPr marL="514350" indent="-514350">
              <a:buFont typeface="+mj-lt"/>
              <a:buAutoNum type="arabicPeriod"/>
            </a:pPr>
            <a:r>
              <a:rPr lang="en-NZ" dirty="0"/>
              <a:t>Improve the things causing a loss of water quality greater than what is causing water quality loss.</a:t>
            </a:r>
          </a:p>
          <a:p>
            <a:pPr marL="514350" indent="-514350">
              <a:buFont typeface="+mj-lt"/>
              <a:buAutoNum type="arabicPeriod"/>
            </a:pPr>
            <a:r>
              <a:rPr lang="en-NZ" dirty="0"/>
              <a:t>Stop future land use approvals for what we now know contributes to loss of water quality</a:t>
            </a:r>
          </a:p>
          <a:p>
            <a:pPr marL="514350" indent="-514350">
              <a:buFont typeface="+mj-lt"/>
              <a:buAutoNum type="arabicPeriod"/>
            </a:pPr>
            <a:r>
              <a:rPr lang="en-NZ" dirty="0"/>
              <a:t>Place limitations on current land use for those activities that cannot improve water quality.</a:t>
            </a:r>
          </a:p>
          <a:p>
            <a:pPr marL="514350" indent="-514350">
              <a:buFont typeface="+mj-lt"/>
              <a:buAutoNum type="arabicPeriod"/>
            </a:pPr>
            <a:r>
              <a:rPr lang="en-NZ" dirty="0"/>
              <a:t>Encourage community to come forward </a:t>
            </a:r>
          </a:p>
          <a:p>
            <a:pPr marL="0" indent="0">
              <a:buNone/>
            </a:pPr>
            <a:endParaRPr lang="en-NZ" dirty="0"/>
          </a:p>
          <a:p>
            <a:pPr marL="0" indent="0">
              <a:buNone/>
            </a:pPr>
            <a:r>
              <a:rPr lang="en-NZ" dirty="0"/>
              <a:t>This could be a 20-40 year process to unwind the damage </a:t>
            </a:r>
          </a:p>
          <a:p>
            <a:pPr marL="0" indent="0">
              <a:buNone/>
            </a:pPr>
            <a:endParaRPr lang="en-NZ" dirty="0"/>
          </a:p>
        </p:txBody>
      </p:sp>
    </p:spTree>
    <p:extLst>
      <p:ext uri="{BB962C8B-B14F-4D97-AF65-F5344CB8AC3E}">
        <p14:creationId xmlns:p14="http://schemas.microsoft.com/office/powerpoint/2010/main" val="649860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7232-5FF5-274E-1145-A0C0C17D32C9}"/>
              </a:ext>
            </a:extLst>
          </p:cNvPr>
          <p:cNvSpPr>
            <a:spLocks noGrp="1"/>
          </p:cNvSpPr>
          <p:nvPr>
            <p:ph type="title"/>
          </p:nvPr>
        </p:nvSpPr>
        <p:spPr/>
        <p:txBody>
          <a:bodyPr/>
          <a:lstStyle/>
          <a:p>
            <a:r>
              <a:rPr lang="en-NZ" b="1" dirty="0"/>
              <a:t>Who pays?</a:t>
            </a:r>
          </a:p>
        </p:txBody>
      </p:sp>
      <p:sp>
        <p:nvSpPr>
          <p:cNvPr id="3" name="Content Placeholder 2">
            <a:extLst>
              <a:ext uri="{FF2B5EF4-FFF2-40B4-BE49-F238E27FC236}">
                <a16:creationId xmlns:a16="http://schemas.microsoft.com/office/drawing/2014/main" id="{27D60CC5-DC49-4DB5-75BB-CBD30C809E12}"/>
              </a:ext>
            </a:extLst>
          </p:cNvPr>
          <p:cNvSpPr>
            <a:spLocks noGrp="1"/>
          </p:cNvSpPr>
          <p:nvPr>
            <p:ph idx="1"/>
          </p:nvPr>
        </p:nvSpPr>
        <p:spPr/>
        <p:txBody>
          <a:bodyPr>
            <a:normAutofit fontScale="92500" lnSpcReduction="10000"/>
          </a:bodyPr>
          <a:lstStyle/>
          <a:p>
            <a:pPr marL="0" indent="0">
              <a:buNone/>
            </a:pPr>
            <a:r>
              <a:rPr lang="en-NZ" dirty="0"/>
              <a:t>Obviously in this user pay era those that benefit from the land use should pay</a:t>
            </a:r>
          </a:p>
          <a:p>
            <a:pPr marL="514350" indent="-514350">
              <a:buFont typeface="+mj-lt"/>
              <a:buAutoNum type="arabicPeriod"/>
            </a:pPr>
            <a:r>
              <a:rPr lang="en-NZ" dirty="0"/>
              <a:t>Target consenting for land use to those activities that contribute to loss of water quality.</a:t>
            </a:r>
          </a:p>
          <a:p>
            <a:pPr marL="514350" indent="-514350">
              <a:buFont typeface="+mj-lt"/>
              <a:buAutoNum type="arabicPeriod"/>
            </a:pPr>
            <a:r>
              <a:rPr lang="en-NZ" dirty="0"/>
              <a:t>Local ratepayers pay a target rate</a:t>
            </a:r>
          </a:p>
          <a:p>
            <a:pPr marL="514350" indent="-514350">
              <a:buFont typeface="+mj-lt"/>
              <a:buAutoNum type="arabicPeriod"/>
            </a:pPr>
            <a:r>
              <a:rPr lang="en-NZ" dirty="0"/>
              <a:t>Government contributes for historical and future export receipts and GDP generated from the use of the land. The country as a whole have benefited to the detriment of our community and environment.</a:t>
            </a:r>
          </a:p>
          <a:p>
            <a:pPr marL="0" indent="0">
              <a:buNone/>
            </a:pPr>
            <a:endParaRPr lang="en-NZ" dirty="0"/>
          </a:p>
          <a:p>
            <a:pPr marL="0" indent="0">
              <a:buNone/>
            </a:pPr>
            <a:r>
              <a:rPr lang="en-NZ" dirty="0"/>
              <a:t>NB: if those who abuse the land can’t pay we would be better off with Native Bush, cleaner water and the Tourism this will attract.</a:t>
            </a:r>
          </a:p>
        </p:txBody>
      </p:sp>
    </p:spTree>
    <p:extLst>
      <p:ext uri="{BB962C8B-B14F-4D97-AF65-F5344CB8AC3E}">
        <p14:creationId xmlns:p14="http://schemas.microsoft.com/office/powerpoint/2010/main" val="1561746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A9DC-DAFE-1ECA-2F3A-94BD7039CE11}"/>
              </a:ext>
            </a:extLst>
          </p:cNvPr>
          <p:cNvSpPr>
            <a:spLocks noGrp="1"/>
          </p:cNvSpPr>
          <p:nvPr>
            <p:ph type="title"/>
          </p:nvPr>
        </p:nvSpPr>
        <p:spPr/>
        <p:txBody>
          <a:bodyPr/>
          <a:lstStyle/>
          <a:p>
            <a:r>
              <a:rPr lang="en-NZ" dirty="0"/>
              <a:t>Safe to swim</a:t>
            </a:r>
          </a:p>
        </p:txBody>
      </p:sp>
      <p:sp>
        <p:nvSpPr>
          <p:cNvPr id="3" name="Content Placeholder 2">
            <a:extLst>
              <a:ext uri="{FF2B5EF4-FFF2-40B4-BE49-F238E27FC236}">
                <a16:creationId xmlns:a16="http://schemas.microsoft.com/office/drawing/2014/main" id="{447AEF92-8E18-A4D2-AB06-BFB706CF9438}"/>
              </a:ext>
            </a:extLst>
          </p:cNvPr>
          <p:cNvSpPr>
            <a:spLocks noGrp="1"/>
          </p:cNvSpPr>
          <p:nvPr>
            <p:ph idx="1"/>
          </p:nvPr>
        </p:nvSpPr>
        <p:spPr/>
        <p:txBody>
          <a:bodyPr/>
          <a:lstStyle/>
          <a:p>
            <a:pPr marL="0" indent="0">
              <a:buNone/>
            </a:pPr>
            <a:r>
              <a:rPr lang="en-NZ" b="1" dirty="0"/>
              <a:t>For humans</a:t>
            </a:r>
          </a:p>
          <a:p>
            <a:pPr marL="0" indent="0">
              <a:buNone/>
            </a:pPr>
            <a:endParaRPr lang="en-NZ" b="1" dirty="0"/>
          </a:p>
          <a:p>
            <a:pPr marL="0" indent="0">
              <a:buNone/>
            </a:pPr>
            <a:r>
              <a:rPr lang="en-NZ" b="1" dirty="0"/>
              <a:t>BUT NOT FOR</a:t>
            </a:r>
          </a:p>
          <a:p>
            <a:pPr marL="0" indent="0">
              <a:buNone/>
            </a:pPr>
            <a:endParaRPr lang="en-NZ" b="1" dirty="0"/>
          </a:p>
          <a:p>
            <a:pPr marL="0" indent="0">
              <a:buNone/>
            </a:pPr>
            <a:r>
              <a:rPr lang="en-NZ" b="1" dirty="0"/>
              <a:t>Fish</a:t>
            </a:r>
          </a:p>
          <a:p>
            <a:pPr marL="0" indent="0">
              <a:buNone/>
            </a:pPr>
            <a:r>
              <a:rPr lang="en-NZ" b="1" dirty="0"/>
              <a:t>Shellfish</a:t>
            </a:r>
          </a:p>
          <a:p>
            <a:pPr marL="0" indent="0">
              <a:buNone/>
            </a:pPr>
            <a:r>
              <a:rPr lang="en-NZ" b="1" dirty="0"/>
              <a:t>And the thousands of life forms in the water ecosystem</a:t>
            </a:r>
          </a:p>
        </p:txBody>
      </p:sp>
    </p:spTree>
    <p:extLst>
      <p:ext uri="{BB962C8B-B14F-4D97-AF65-F5344CB8AC3E}">
        <p14:creationId xmlns:p14="http://schemas.microsoft.com/office/powerpoint/2010/main" val="3594349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E7B18-A2F6-EE65-7E46-AF514D077ADF}"/>
              </a:ext>
            </a:extLst>
          </p:cNvPr>
          <p:cNvSpPr>
            <a:spLocks noGrp="1"/>
          </p:cNvSpPr>
          <p:nvPr>
            <p:ph type="ctrTitle"/>
          </p:nvPr>
        </p:nvSpPr>
        <p:spPr>
          <a:xfrm>
            <a:off x="1524000" y="514351"/>
            <a:ext cx="9144000" cy="1462088"/>
          </a:xfrm>
        </p:spPr>
        <p:txBody>
          <a:bodyPr>
            <a:normAutofit fontScale="90000"/>
          </a:bodyPr>
          <a:lstStyle/>
          <a:p>
            <a:r>
              <a:rPr lang="en-NZ" dirty="0"/>
              <a:t>The </a:t>
            </a:r>
            <a:r>
              <a:rPr lang="en-NZ" dirty="0">
                <a:hlinkClick r:id="rId2"/>
              </a:rPr>
              <a:t>New Zealand Coastal Policy Statement 2010</a:t>
            </a:r>
            <a:r>
              <a:rPr lang="en-NZ" dirty="0"/>
              <a:t> (NZCPS 2010) </a:t>
            </a:r>
          </a:p>
        </p:txBody>
      </p:sp>
      <p:sp>
        <p:nvSpPr>
          <p:cNvPr id="3" name="Subtitle 2">
            <a:extLst>
              <a:ext uri="{FF2B5EF4-FFF2-40B4-BE49-F238E27FC236}">
                <a16:creationId xmlns:a16="http://schemas.microsoft.com/office/drawing/2014/main" id="{D034CDC2-BD12-9859-C9F5-0F256E51F360}"/>
              </a:ext>
            </a:extLst>
          </p:cNvPr>
          <p:cNvSpPr>
            <a:spLocks noGrp="1"/>
          </p:cNvSpPr>
          <p:nvPr>
            <p:ph type="subTitle" idx="1"/>
          </p:nvPr>
        </p:nvSpPr>
        <p:spPr>
          <a:xfrm>
            <a:off x="1524000" y="2309814"/>
            <a:ext cx="9144000" cy="1833562"/>
          </a:xfrm>
        </p:spPr>
        <p:txBody>
          <a:bodyPr>
            <a:normAutofit/>
          </a:bodyPr>
          <a:lstStyle/>
          <a:p>
            <a:r>
              <a:rPr lang="en-NZ" dirty="0"/>
              <a:t>Policy 4 - promoting integrated coastal management of both natural and physical resources in the coastal environment, and any activities that affect that environment. This includes having coordinated management of activities that cross administrative boundaries and a collaborative approach to management.</a:t>
            </a:r>
          </a:p>
        </p:txBody>
      </p:sp>
      <p:sp>
        <p:nvSpPr>
          <p:cNvPr id="4" name="Subtitle 2">
            <a:extLst>
              <a:ext uri="{FF2B5EF4-FFF2-40B4-BE49-F238E27FC236}">
                <a16:creationId xmlns:a16="http://schemas.microsoft.com/office/drawing/2014/main" id="{735290E3-3C08-309A-9274-BE4276C203F6}"/>
              </a:ext>
            </a:extLst>
          </p:cNvPr>
          <p:cNvSpPr txBox="1">
            <a:spLocks/>
          </p:cNvSpPr>
          <p:nvPr/>
        </p:nvSpPr>
        <p:spPr>
          <a:xfrm>
            <a:off x="1676400" y="4476750"/>
            <a:ext cx="9144000" cy="178593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NZ" dirty="0"/>
              <a:t>Policy 4 – Gibberish</a:t>
            </a:r>
          </a:p>
          <a:p>
            <a:r>
              <a:rPr lang="en-NZ" dirty="0"/>
              <a:t>Forestry, farming, road networks, housing developments, commercial buildings and human activities are causing an irreversible adverse harm to our environment. This means either the RMA is inadequate or our interpretation and implementation of the RMA is wrong. </a:t>
            </a:r>
          </a:p>
        </p:txBody>
      </p:sp>
    </p:spTree>
    <p:extLst>
      <p:ext uri="{BB962C8B-B14F-4D97-AF65-F5344CB8AC3E}">
        <p14:creationId xmlns:p14="http://schemas.microsoft.com/office/powerpoint/2010/main" val="315168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43A6-DB79-CA16-E31D-5AF2D62FCD3D}"/>
              </a:ext>
            </a:extLst>
          </p:cNvPr>
          <p:cNvSpPr>
            <a:spLocks noGrp="1"/>
          </p:cNvSpPr>
          <p:nvPr>
            <p:ph type="title"/>
          </p:nvPr>
        </p:nvSpPr>
        <p:spPr>
          <a:xfrm>
            <a:off x="838200" y="365125"/>
            <a:ext cx="9863138" cy="1325563"/>
          </a:xfrm>
        </p:spPr>
        <p:txBody>
          <a:bodyPr/>
          <a:lstStyle/>
          <a:p>
            <a:r>
              <a:rPr lang="en-NZ" dirty="0"/>
              <a:t>The </a:t>
            </a:r>
            <a:r>
              <a:rPr lang="en-NZ" dirty="0">
                <a:hlinkClick r:id="rId2"/>
              </a:rPr>
              <a:t>New Zealand Coastal Policy Statement 2010</a:t>
            </a:r>
            <a:r>
              <a:rPr lang="en-NZ" dirty="0"/>
              <a:t> (NZCPS 2010) </a:t>
            </a:r>
          </a:p>
        </p:txBody>
      </p:sp>
      <p:sp>
        <p:nvSpPr>
          <p:cNvPr id="3" name="Content Placeholder 2">
            <a:extLst>
              <a:ext uri="{FF2B5EF4-FFF2-40B4-BE49-F238E27FC236}">
                <a16:creationId xmlns:a16="http://schemas.microsoft.com/office/drawing/2014/main" id="{3E3C3B62-EFA3-7E25-EC96-7615AFD56B3C}"/>
              </a:ext>
            </a:extLst>
          </p:cNvPr>
          <p:cNvSpPr>
            <a:spLocks noGrp="1"/>
          </p:cNvSpPr>
          <p:nvPr>
            <p:ph idx="1"/>
          </p:nvPr>
        </p:nvSpPr>
        <p:spPr>
          <a:xfrm>
            <a:off x="838200" y="2305049"/>
            <a:ext cx="10515600" cy="1252539"/>
          </a:xfrm>
        </p:spPr>
        <p:txBody>
          <a:bodyPr/>
          <a:lstStyle/>
          <a:p>
            <a:pPr marL="0" indent="0">
              <a:buNone/>
            </a:pPr>
            <a:r>
              <a:rPr lang="en-NZ" dirty="0"/>
              <a:t>Policy 5 – </a:t>
            </a:r>
            <a:r>
              <a:rPr lang="en-NZ" b="1" dirty="0"/>
              <a:t>considering</a:t>
            </a:r>
            <a:r>
              <a:rPr lang="en-NZ" dirty="0"/>
              <a:t> the effects on land and water in the coastal environment held or managed under other Acts such as the Conservation Act 1987.</a:t>
            </a:r>
          </a:p>
        </p:txBody>
      </p:sp>
      <p:sp>
        <p:nvSpPr>
          <p:cNvPr id="4" name="Content Placeholder 2">
            <a:extLst>
              <a:ext uri="{FF2B5EF4-FFF2-40B4-BE49-F238E27FC236}">
                <a16:creationId xmlns:a16="http://schemas.microsoft.com/office/drawing/2014/main" id="{829055BE-0E67-52C9-F16B-4E519D0D6D89}"/>
              </a:ext>
            </a:extLst>
          </p:cNvPr>
          <p:cNvSpPr txBox="1">
            <a:spLocks/>
          </p:cNvSpPr>
          <p:nvPr/>
        </p:nvSpPr>
        <p:spPr>
          <a:xfrm>
            <a:off x="990600" y="4471988"/>
            <a:ext cx="10515600" cy="1714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Policy 5 – </a:t>
            </a:r>
            <a:r>
              <a:rPr lang="en-NZ" b="1" u="sng" dirty="0"/>
              <a:t>considering</a:t>
            </a:r>
            <a:r>
              <a:rPr lang="en-NZ" b="1" dirty="0"/>
              <a:t> – on the face of it has become a licence to ignore, argue or find a way around what is right.</a:t>
            </a:r>
          </a:p>
          <a:p>
            <a:pPr marL="0" indent="0">
              <a:buNone/>
            </a:pPr>
            <a:endParaRPr lang="en-NZ" b="1" dirty="0"/>
          </a:p>
        </p:txBody>
      </p:sp>
    </p:spTree>
    <p:extLst>
      <p:ext uri="{BB962C8B-B14F-4D97-AF65-F5344CB8AC3E}">
        <p14:creationId xmlns:p14="http://schemas.microsoft.com/office/powerpoint/2010/main" val="287222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3160-E1F6-AD46-C7C9-5F51420AC291}"/>
              </a:ext>
            </a:extLst>
          </p:cNvPr>
          <p:cNvSpPr>
            <a:spLocks noGrp="1"/>
          </p:cNvSpPr>
          <p:nvPr>
            <p:ph type="title"/>
          </p:nvPr>
        </p:nvSpPr>
        <p:spPr>
          <a:xfrm>
            <a:off x="590550" y="488950"/>
            <a:ext cx="6858000" cy="6156326"/>
          </a:xfrm>
        </p:spPr>
        <p:txBody>
          <a:bodyPr>
            <a:normAutofit/>
          </a:bodyPr>
          <a:lstStyle/>
          <a:p>
            <a:r>
              <a:rPr lang="en-NZ" b="1" dirty="0"/>
              <a:t>2007 we did do something.</a:t>
            </a:r>
            <a:br>
              <a:rPr lang="en-NZ" dirty="0"/>
            </a:br>
            <a:br>
              <a:rPr lang="en-NZ" dirty="0"/>
            </a:br>
            <a:r>
              <a:rPr lang="en-NZ" dirty="0"/>
              <a:t>Draft Whangamata Catchment Management Plan</a:t>
            </a:r>
            <a:br>
              <a:rPr lang="en-NZ" dirty="0"/>
            </a:br>
            <a:br>
              <a:rPr lang="en-NZ" dirty="0"/>
            </a:br>
            <a:r>
              <a:rPr lang="en-NZ" dirty="0"/>
              <a:t>Went nowhere. All this work and consultation wasted or now ready to restart</a:t>
            </a:r>
            <a:br>
              <a:rPr lang="en-NZ" dirty="0"/>
            </a:br>
            <a:endParaRPr lang="en-NZ" dirty="0"/>
          </a:p>
        </p:txBody>
      </p:sp>
      <p:pic>
        <p:nvPicPr>
          <p:cNvPr id="5" name="Content Placeholder 4">
            <a:extLst>
              <a:ext uri="{FF2B5EF4-FFF2-40B4-BE49-F238E27FC236}">
                <a16:creationId xmlns:a16="http://schemas.microsoft.com/office/drawing/2014/main" id="{88DB578B-8764-E6A3-F8C5-46C52AD15F17}"/>
              </a:ext>
            </a:extLst>
          </p:cNvPr>
          <p:cNvPicPr>
            <a:picLocks noGrp="1" noChangeAspect="1"/>
          </p:cNvPicPr>
          <p:nvPr>
            <p:ph idx="1"/>
          </p:nvPr>
        </p:nvPicPr>
        <p:blipFill>
          <a:blip r:embed="rId2"/>
          <a:stretch>
            <a:fillRect/>
          </a:stretch>
        </p:blipFill>
        <p:spPr>
          <a:xfrm>
            <a:off x="7561724" y="325437"/>
            <a:ext cx="4428403" cy="6156326"/>
          </a:xfrm>
        </p:spPr>
      </p:pic>
    </p:spTree>
    <p:extLst>
      <p:ext uri="{BB962C8B-B14F-4D97-AF65-F5344CB8AC3E}">
        <p14:creationId xmlns:p14="http://schemas.microsoft.com/office/powerpoint/2010/main" val="218614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21FA-50C4-75A0-5C92-D5554C6EB034}"/>
              </a:ext>
            </a:extLst>
          </p:cNvPr>
          <p:cNvSpPr>
            <a:spLocks noGrp="1"/>
          </p:cNvSpPr>
          <p:nvPr>
            <p:ph type="title"/>
          </p:nvPr>
        </p:nvSpPr>
        <p:spPr/>
        <p:txBody>
          <a:bodyPr/>
          <a:lstStyle/>
          <a:p>
            <a:r>
              <a:rPr lang="en-NZ" b="1" dirty="0"/>
              <a:t>Request to Commissioners:</a:t>
            </a:r>
          </a:p>
        </p:txBody>
      </p:sp>
      <p:sp>
        <p:nvSpPr>
          <p:cNvPr id="3" name="Content Placeholder 2">
            <a:extLst>
              <a:ext uri="{FF2B5EF4-FFF2-40B4-BE49-F238E27FC236}">
                <a16:creationId xmlns:a16="http://schemas.microsoft.com/office/drawing/2014/main" id="{D8987993-CA91-CAB1-B362-6AA172C8AB8E}"/>
              </a:ext>
            </a:extLst>
          </p:cNvPr>
          <p:cNvSpPr>
            <a:spLocks noGrp="1"/>
          </p:cNvSpPr>
          <p:nvPr>
            <p:ph idx="1"/>
          </p:nvPr>
        </p:nvSpPr>
        <p:spPr/>
        <p:txBody>
          <a:bodyPr/>
          <a:lstStyle/>
          <a:p>
            <a:pPr marL="0" indent="0">
              <a:buNone/>
            </a:pPr>
            <a:r>
              <a:rPr lang="en-NZ" dirty="0">
                <a:highlight>
                  <a:srgbClr val="FFFF00"/>
                </a:highlight>
              </a:rPr>
              <a:t>Please use your powers under this commission to:</a:t>
            </a:r>
          </a:p>
          <a:p>
            <a:pPr marL="514350" indent="-514350">
              <a:buFont typeface="+mj-lt"/>
              <a:buAutoNum type="arabicPeriod"/>
            </a:pPr>
            <a:r>
              <a:rPr lang="en-NZ" dirty="0">
                <a:highlight>
                  <a:srgbClr val="FFFF00"/>
                </a:highlight>
              </a:rPr>
              <a:t>Require the experts to review the Whangamata Catchment Plan</a:t>
            </a:r>
          </a:p>
          <a:p>
            <a:pPr marL="514350" indent="-514350">
              <a:buFont typeface="+mj-lt"/>
              <a:buAutoNum type="arabicPeriod"/>
            </a:pPr>
            <a:r>
              <a:rPr lang="en-NZ" dirty="0">
                <a:highlight>
                  <a:srgbClr val="FFFF00"/>
                </a:highlight>
              </a:rPr>
              <a:t>Require those responsible for its management to report back to you as commissioners to ensure it is being implemented</a:t>
            </a:r>
          </a:p>
          <a:p>
            <a:pPr marL="514350" indent="-514350">
              <a:buFont typeface="+mj-lt"/>
              <a:buAutoNum type="arabicPeriod"/>
            </a:pPr>
            <a:r>
              <a:rPr lang="en-NZ" dirty="0">
                <a:highlight>
                  <a:srgbClr val="FFFF00"/>
                </a:highlight>
              </a:rPr>
              <a:t>Involve both TCDC and representatives of the community </a:t>
            </a:r>
          </a:p>
          <a:p>
            <a:pPr marL="514350" indent="-514350">
              <a:buFont typeface="+mj-lt"/>
              <a:buAutoNum type="arabicPeriod"/>
            </a:pPr>
            <a:r>
              <a:rPr lang="en-NZ" dirty="0">
                <a:highlight>
                  <a:srgbClr val="FFFF00"/>
                </a:highlight>
              </a:rPr>
              <a:t>To become a collaborative approach at reversing the adverse effects of water quality.</a:t>
            </a:r>
          </a:p>
        </p:txBody>
      </p:sp>
    </p:spTree>
    <p:extLst>
      <p:ext uri="{BB962C8B-B14F-4D97-AF65-F5344CB8AC3E}">
        <p14:creationId xmlns:p14="http://schemas.microsoft.com/office/powerpoint/2010/main" val="810781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576E-D0E6-2D67-B18B-A3976CA2DB91}"/>
              </a:ext>
            </a:extLst>
          </p:cNvPr>
          <p:cNvSpPr>
            <a:spLocks noGrp="1"/>
          </p:cNvSpPr>
          <p:nvPr>
            <p:ph type="title"/>
          </p:nvPr>
        </p:nvSpPr>
        <p:spPr>
          <a:xfrm>
            <a:off x="838200" y="365125"/>
            <a:ext cx="10515600" cy="2073275"/>
          </a:xfrm>
        </p:spPr>
        <p:txBody>
          <a:bodyPr>
            <a:normAutofit/>
          </a:bodyPr>
          <a:lstStyle/>
          <a:p>
            <a:r>
              <a:rPr lang="en-NZ" b="1" dirty="0"/>
              <a:t>We must think beyond current actions if we are serious about Managing the effects of coastal land development </a:t>
            </a:r>
            <a:r>
              <a:rPr lang="en-NZ" sz="2400" dirty="0"/>
              <a:t>(selected)</a:t>
            </a:r>
          </a:p>
        </p:txBody>
      </p:sp>
      <p:sp>
        <p:nvSpPr>
          <p:cNvPr id="4" name="Content Placeholder 2">
            <a:extLst>
              <a:ext uri="{FF2B5EF4-FFF2-40B4-BE49-F238E27FC236}">
                <a16:creationId xmlns:a16="http://schemas.microsoft.com/office/drawing/2014/main" id="{0B6D1DD4-EE86-9160-FC53-759FB871172D}"/>
              </a:ext>
            </a:extLst>
          </p:cNvPr>
          <p:cNvSpPr txBox="1">
            <a:spLocks/>
          </p:cNvSpPr>
          <p:nvPr/>
        </p:nvSpPr>
        <p:spPr>
          <a:xfrm>
            <a:off x="990600" y="3529013"/>
            <a:ext cx="10515600" cy="2776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6000" b="1" dirty="0">
                <a:highlight>
                  <a:srgbClr val="FFFF00"/>
                </a:highlight>
              </a:rPr>
              <a:t>We cannot manage water quality by thinking coastal environment only</a:t>
            </a:r>
            <a:endParaRPr lang="en-NZ" sz="6000" dirty="0">
              <a:highlight>
                <a:srgbClr val="FFFF00"/>
              </a:highlight>
            </a:endParaRPr>
          </a:p>
        </p:txBody>
      </p:sp>
    </p:spTree>
    <p:extLst>
      <p:ext uri="{BB962C8B-B14F-4D97-AF65-F5344CB8AC3E}">
        <p14:creationId xmlns:p14="http://schemas.microsoft.com/office/powerpoint/2010/main" val="2622613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2840</TotalTime>
  <Words>1935</Words>
  <Application>Microsoft Office PowerPoint</Application>
  <PresentationFormat>Widescreen</PresentationFormat>
  <Paragraphs>152</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Aptos Display</vt:lpstr>
      <vt:lpstr>Arial</vt:lpstr>
      <vt:lpstr>Calibri</vt:lpstr>
      <vt:lpstr>Office Theme</vt:lpstr>
      <vt:lpstr>Water Quality</vt:lpstr>
      <vt:lpstr>What will it take</vt:lpstr>
      <vt:lpstr>What’s failing</vt:lpstr>
      <vt:lpstr>Safe to swim</vt:lpstr>
      <vt:lpstr>The New Zealand Coastal Policy Statement 2010 (NZCPS 2010) </vt:lpstr>
      <vt:lpstr>The New Zealand Coastal Policy Statement 2010 (NZCPS 2010) </vt:lpstr>
      <vt:lpstr>2007 we did do something.  Draft Whangamata Catchment Management Plan  Went nowhere. All this work and consultation wasted or now ready to restart </vt:lpstr>
      <vt:lpstr>Request to Commissioners:</vt:lpstr>
      <vt:lpstr>We must think beyond current actions if we are serious about Managing the effects of coastal land development (selected)</vt:lpstr>
      <vt:lpstr>Roles and responsibilities The Minister of Conservation, regional councils and territorial authorities have responsibilities under the RMA for managing coastal development. RMA coastal management jurisdictions are depicted in Figure 1. </vt:lpstr>
      <vt:lpstr>What is coastal biodiversity? </vt:lpstr>
      <vt:lpstr>Restarting Whangamata </vt:lpstr>
      <vt:lpstr> </vt:lpstr>
      <vt:lpstr>PowerPoint Presentation</vt:lpstr>
      <vt:lpstr>Impacts on coastal biodiversity from land development (all included in 2010 policy) </vt:lpstr>
      <vt:lpstr>Mangroves harms water quality </vt:lpstr>
      <vt:lpstr>Some examples: Wetland/creek behind Marina surrounding  reclaimed land - Stagnant water that algae blooms in warmer drier periods.  Requires spraying to keep control and reduce fire risk</vt:lpstr>
      <vt:lpstr>Wetland/creek drains into stormwater pipes discharging contaminated water into upper harbour</vt:lpstr>
      <vt:lpstr>Williamson stormwater detention basin as at 2024 breeding toxic algae bloom </vt:lpstr>
      <vt:lpstr>Williamson stormwater detention pond cleaning. Algae bloom is taken down to pumps</vt:lpstr>
      <vt:lpstr>Toxic algae bloom being pumped onto the No. 1 surf beach in NZ. This is not in the draft plan.</vt:lpstr>
      <vt:lpstr>Williamson pond being changed into a ‘Drybasin’ but the design retains water. Toxic algae bloom will continue to flourish and flow onto Beach. </vt:lpstr>
      <vt:lpstr>Danger Toxic Shellfish signs are now erected at public access points to waterways</vt:lpstr>
      <vt:lpstr>Danger  Toxic Shellfish   Cause – toxic algae bloom </vt:lpstr>
      <vt:lpstr>All but 3 of 23 walkways to beach and rivers have Danger Toxic Shellfish notices. 3 got missed.</vt:lpstr>
      <vt:lpstr>Toxic shellfish  notices surround us</vt:lpstr>
      <vt:lpstr>Whangamata Harbour: Toxic algae bloom, sludge and mud, dead shellfish and abysmal water quality</vt:lpstr>
      <vt:lpstr>Whangamata Beach today</vt:lpstr>
      <vt:lpstr>What’s required Commission to require the Draft Whangamata Catchment Management Plan EW 2007/13 be made up to date and part of the strategic plan</vt:lpstr>
      <vt:lpstr>RMA Enforcement What happens now? Direct from national guidelines </vt:lpstr>
      <vt:lpstr>Experts in Coastal Management</vt:lpstr>
      <vt:lpstr>Water Quality Loss</vt:lpstr>
      <vt:lpstr>Is it possible to achieve fitness for purpose</vt:lpstr>
      <vt:lpstr>How? </vt:lpstr>
      <vt:lpstr>Who pays?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Holyoake</dc:creator>
  <cp:lastModifiedBy>Ian Holyoake</cp:lastModifiedBy>
  <cp:revision>14</cp:revision>
  <cp:lastPrinted>2025-03-01T04:02:33Z</cp:lastPrinted>
  <dcterms:created xsi:type="dcterms:W3CDTF">2025-02-27T11:18:12Z</dcterms:created>
  <dcterms:modified xsi:type="dcterms:W3CDTF">2025-03-02T23:25:17Z</dcterms:modified>
</cp:coreProperties>
</file>