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6" r:id="rId2"/>
    <p:sldId id="257" r:id="rId3"/>
    <p:sldId id="258" r:id="rId4"/>
    <p:sldId id="272" r:id="rId5"/>
    <p:sldId id="274" r:id="rId6"/>
    <p:sldId id="289" r:id="rId7"/>
    <p:sldId id="276" r:id="rId8"/>
    <p:sldId id="278" r:id="rId9"/>
    <p:sldId id="279" r:id="rId10"/>
    <p:sldId id="277" r:id="rId11"/>
    <p:sldId id="290" r:id="rId12"/>
    <p:sldId id="275" r:id="rId13"/>
    <p:sldId id="280" r:id="rId14"/>
    <p:sldId id="287" r:id="rId15"/>
    <p:sldId id="281" r:id="rId16"/>
    <p:sldId id="282" r:id="rId17"/>
    <p:sldId id="283" r:id="rId18"/>
    <p:sldId id="284" r:id="rId19"/>
    <p:sldId id="291" r:id="rId20"/>
    <p:sldId id="293" r:id="rId21"/>
    <p:sldId id="292" r:id="rId22"/>
    <p:sldId id="295" r:id="rId23"/>
    <p:sldId id="294" r:id="rId24"/>
    <p:sldId id="296" r:id="rId25"/>
    <p:sldId id="288"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4660"/>
  </p:normalViewPr>
  <p:slideViewPr>
    <p:cSldViewPr snapToGrid="0">
      <p:cViewPr varScale="1">
        <p:scale>
          <a:sx n="93" d="100"/>
          <a:sy n="93" d="100"/>
        </p:scale>
        <p:origin x="293" y="3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72DA3-4C2F-592B-C373-62ABD679A8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72D3575C-C0E1-C70E-793E-9C185DD521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3A62345C-B180-9BA2-4B1B-294CF488BF0F}"/>
              </a:ext>
            </a:extLst>
          </p:cNvPr>
          <p:cNvSpPr>
            <a:spLocks noGrp="1"/>
          </p:cNvSpPr>
          <p:nvPr>
            <p:ph type="dt" sz="half" idx="10"/>
          </p:nvPr>
        </p:nvSpPr>
        <p:spPr/>
        <p:txBody>
          <a:bodyPr/>
          <a:lstStyle/>
          <a:p>
            <a:fld id="{311BB8F3-AA1A-4A5F-B672-AAF507885F19}" type="datetimeFigureOut">
              <a:rPr lang="en-NZ" smtClean="0"/>
              <a:t>28/03/2025</a:t>
            </a:fld>
            <a:endParaRPr lang="en-NZ"/>
          </a:p>
        </p:txBody>
      </p:sp>
      <p:sp>
        <p:nvSpPr>
          <p:cNvPr id="5" name="Footer Placeholder 4">
            <a:extLst>
              <a:ext uri="{FF2B5EF4-FFF2-40B4-BE49-F238E27FC236}">
                <a16:creationId xmlns:a16="http://schemas.microsoft.com/office/drawing/2014/main" id="{F1BCA34C-B0CF-1BB7-6D3B-E9253827973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2AEB88C-7991-CDDB-7160-E6E4F4E138E7}"/>
              </a:ext>
            </a:extLst>
          </p:cNvPr>
          <p:cNvSpPr>
            <a:spLocks noGrp="1"/>
          </p:cNvSpPr>
          <p:nvPr>
            <p:ph type="sldNum" sz="quarter" idx="12"/>
          </p:nvPr>
        </p:nvSpPr>
        <p:spPr/>
        <p:txBody>
          <a:bodyPr/>
          <a:lstStyle/>
          <a:p>
            <a:fld id="{B7A89B85-4EFC-4CD8-8643-E42249B64061}" type="slidenum">
              <a:rPr lang="en-NZ" smtClean="0"/>
              <a:t>‹#›</a:t>
            </a:fld>
            <a:endParaRPr lang="en-NZ"/>
          </a:p>
        </p:txBody>
      </p:sp>
    </p:spTree>
    <p:extLst>
      <p:ext uri="{BB962C8B-B14F-4D97-AF65-F5344CB8AC3E}">
        <p14:creationId xmlns:p14="http://schemas.microsoft.com/office/powerpoint/2010/main" val="2057551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768A-D3BD-EE46-0E7D-2260BEEC4130}"/>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186E9C6B-4D70-0772-6EE6-43FDE29E6F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746B531-3E2D-91B9-B0B1-ED4F1C08AA7D}"/>
              </a:ext>
            </a:extLst>
          </p:cNvPr>
          <p:cNvSpPr>
            <a:spLocks noGrp="1"/>
          </p:cNvSpPr>
          <p:nvPr>
            <p:ph type="dt" sz="half" idx="10"/>
          </p:nvPr>
        </p:nvSpPr>
        <p:spPr/>
        <p:txBody>
          <a:bodyPr/>
          <a:lstStyle/>
          <a:p>
            <a:fld id="{311BB8F3-AA1A-4A5F-B672-AAF507885F19}" type="datetimeFigureOut">
              <a:rPr lang="en-NZ" smtClean="0"/>
              <a:t>28/03/2025</a:t>
            </a:fld>
            <a:endParaRPr lang="en-NZ"/>
          </a:p>
        </p:txBody>
      </p:sp>
      <p:sp>
        <p:nvSpPr>
          <p:cNvPr id="5" name="Footer Placeholder 4">
            <a:extLst>
              <a:ext uri="{FF2B5EF4-FFF2-40B4-BE49-F238E27FC236}">
                <a16:creationId xmlns:a16="http://schemas.microsoft.com/office/drawing/2014/main" id="{3C3D6061-E4E4-AAFB-B9C3-16ADFF3BC33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BED15E8A-863E-0FD6-39C1-AE60AB89916F}"/>
              </a:ext>
            </a:extLst>
          </p:cNvPr>
          <p:cNvSpPr>
            <a:spLocks noGrp="1"/>
          </p:cNvSpPr>
          <p:nvPr>
            <p:ph type="sldNum" sz="quarter" idx="12"/>
          </p:nvPr>
        </p:nvSpPr>
        <p:spPr/>
        <p:txBody>
          <a:bodyPr/>
          <a:lstStyle/>
          <a:p>
            <a:fld id="{B7A89B85-4EFC-4CD8-8643-E42249B64061}" type="slidenum">
              <a:rPr lang="en-NZ" smtClean="0"/>
              <a:t>‹#›</a:t>
            </a:fld>
            <a:endParaRPr lang="en-NZ"/>
          </a:p>
        </p:txBody>
      </p:sp>
    </p:spTree>
    <p:extLst>
      <p:ext uri="{BB962C8B-B14F-4D97-AF65-F5344CB8AC3E}">
        <p14:creationId xmlns:p14="http://schemas.microsoft.com/office/powerpoint/2010/main" val="87644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08C035-78F8-DD75-F695-A4BFC78F87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5B3C6940-AD01-DA49-C32B-0C46E0DD6D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A02754AC-A82A-3A81-00FF-9912F214CBED}"/>
              </a:ext>
            </a:extLst>
          </p:cNvPr>
          <p:cNvSpPr>
            <a:spLocks noGrp="1"/>
          </p:cNvSpPr>
          <p:nvPr>
            <p:ph type="dt" sz="half" idx="10"/>
          </p:nvPr>
        </p:nvSpPr>
        <p:spPr/>
        <p:txBody>
          <a:bodyPr/>
          <a:lstStyle/>
          <a:p>
            <a:fld id="{311BB8F3-AA1A-4A5F-B672-AAF507885F19}" type="datetimeFigureOut">
              <a:rPr lang="en-NZ" smtClean="0"/>
              <a:t>28/03/2025</a:t>
            </a:fld>
            <a:endParaRPr lang="en-NZ"/>
          </a:p>
        </p:txBody>
      </p:sp>
      <p:sp>
        <p:nvSpPr>
          <p:cNvPr id="5" name="Footer Placeholder 4">
            <a:extLst>
              <a:ext uri="{FF2B5EF4-FFF2-40B4-BE49-F238E27FC236}">
                <a16:creationId xmlns:a16="http://schemas.microsoft.com/office/drawing/2014/main" id="{BB563A13-3A8D-D9E3-B291-B1476647DB6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85BBD4B-B702-10A0-414E-9D6DEFD618F4}"/>
              </a:ext>
            </a:extLst>
          </p:cNvPr>
          <p:cNvSpPr>
            <a:spLocks noGrp="1"/>
          </p:cNvSpPr>
          <p:nvPr>
            <p:ph type="sldNum" sz="quarter" idx="12"/>
          </p:nvPr>
        </p:nvSpPr>
        <p:spPr/>
        <p:txBody>
          <a:bodyPr/>
          <a:lstStyle/>
          <a:p>
            <a:fld id="{B7A89B85-4EFC-4CD8-8643-E42249B64061}" type="slidenum">
              <a:rPr lang="en-NZ" smtClean="0"/>
              <a:t>‹#›</a:t>
            </a:fld>
            <a:endParaRPr lang="en-NZ"/>
          </a:p>
        </p:txBody>
      </p:sp>
    </p:spTree>
    <p:extLst>
      <p:ext uri="{BB962C8B-B14F-4D97-AF65-F5344CB8AC3E}">
        <p14:creationId xmlns:p14="http://schemas.microsoft.com/office/powerpoint/2010/main" val="1653454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B4ED9-18D0-01C0-CB98-3B3A48D15AB6}"/>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3956E768-DD5E-ED81-DC3C-782463450A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D846C02-DAFC-DD1B-607F-BEB607BA2F24}"/>
              </a:ext>
            </a:extLst>
          </p:cNvPr>
          <p:cNvSpPr>
            <a:spLocks noGrp="1"/>
          </p:cNvSpPr>
          <p:nvPr>
            <p:ph type="dt" sz="half" idx="10"/>
          </p:nvPr>
        </p:nvSpPr>
        <p:spPr/>
        <p:txBody>
          <a:bodyPr/>
          <a:lstStyle/>
          <a:p>
            <a:fld id="{311BB8F3-AA1A-4A5F-B672-AAF507885F19}" type="datetimeFigureOut">
              <a:rPr lang="en-NZ" smtClean="0"/>
              <a:t>28/03/2025</a:t>
            </a:fld>
            <a:endParaRPr lang="en-NZ"/>
          </a:p>
        </p:txBody>
      </p:sp>
      <p:sp>
        <p:nvSpPr>
          <p:cNvPr id="5" name="Footer Placeholder 4">
            <a:extLst>
              <a:ext uri="{FF2B5EF4-FFF2-40B4-BE49-F238E27FC236}">
                <a16:creationId xmlns:a16="http://schemas.microsoft.com/office/drawing/2014/main" id="{D4EF31B5-F0AB-78F4-2637-536FA34A87D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E6B0380-31D4-848D-A50B-DD7822E810FE}"/>
              </a:ext>
            </a:extLst>
          </p:cNvPr>
          <p:cNvSpPr>
            <a:spLocks noGrp="1"/>
          </p:cNvSpPr>
          <p:nvPr>
            <p:ph type="sldNum" sz="quarter" idx="12"/>
          </p:nvPr>
        </p:nvSpPr>
        <p:spPr/>
        <p:txBody>
          <a:bodyPr/>
          <a:lstStyle/>
          <a:p>
            <a:fld id="{B7A89B85-4EFC-4CD8-8643-E42249B64061}" type="slidenum">
              <a:rPr lang="en-NZ" smtClean="0"/>
              <a:t>‹#›</a:t>
            </a:fld>
            <a:endParaRPr lang="en-NZ"/>
          </a:p>
        </p:txBody>
      </p:sp>
    </p:spTree>
    <p:extLst>
      <p:ext uri="{BB962C8B-B14F-4D97-AF65-F5344CB8AC3E}">
        <p14:creationId xmlns:p14="http://schemas.microsoft.com/office/powerpoint/2010/main" val="3331853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2447D-2AAD-955F-A712-4972CD1F2A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6656646B-7B98-D925-91D9-C1221FC2508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D4DD23-7C45-9436-2ED2-AF615C8AD7D2}"/>
              </a:ext>
            </a:extLst>
          </p:cNvPr>
          <p:cNvSpPr>
            <a:spLocks noGrp="1"/>
          </p:cNvSpPr>
          <p:nvPr>
            <p:ph type="dt" sz="half" idx="10"/>
          </p:nvPr>
        </p:nvSpPr>
        <p:spPr/>
        <p:txBody>
          <a:bodyPr/>
          <a:lstStyle/>
          <a:p>
            <a:fld id="{311BB8F3-AA1A-4A5F-B672-AAF507885F19}" type="datetimeFigureOut">
              <a:rPr lang="en-NZ" smtClean="0"/>
              <a:t>28/03/2025</a:t>
            </a:fld>
            <a:endParaRPr lang="en-NZ"/>
          </a:p>
        </p:txBody>
      </p:sp>
      <p:sp>
        <p:nvSpPr>
          <p:cNvPr id="5" name="Footer Placeholder 4">
            <a:extLst>
              <a:ext uri="{FF2B5EF4-FFF2-40B4-BE49-F238E27FC236}">
                <a16:creationId xmlns:a16="http://schemas.microsoft.com/office/drawing/2014/main" id="{4CCF2A5E-13BE-05FB-4779-D6FC06645A3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9087E9E-BDE2-87CF-9DDE-931DF1BBB804}"/>
              </a:ext>
            </a:extLst>
          </p:cNvPr>
          <p:cNvSpPr>
            <a:spLocks noGrp="1"/>
          </p:cNvSpPr>
          <p:nvPr>
            <p:ph type="sldNum" sz="quarter" idx="12"/>
          </p:nvPr>
        </p:nvSpPr>
        <p:spPr/>
        <p:txBody>
          <a:bodyPr/>
          <a:lstStyle/>
          <a:p>
            <a:fld id="{B7A89B85-4EFC-4CD8-8643-E42249B64061}" type="slidenum">
              <a:rPr lang="en-NZ" smtClean="0"/>
              <a:t>‹#›</a:t>
            </a:fld>
            <a:endParaRPr lang="en-NZ"/>
          </a:p>
        </p:txBody>
      </p:sp>
    </p:spTree>
    <p:extLst>
      <p:ext uri="{BB962C8B-B14F-4D97-AF65-F5344CB8AC3E}">
        <p14:creationId xmlns:p14="http://schemas.microsoft.com/office/powerpoint/2010/main" val="1269271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154FE-AE16-1518-4F7A-58A95ECC76EC}"/>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C925D5B0-85A6-42F9-A3B3-04936EA411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F1B3D7DC-328F-BDEA-D18B-4F91B420D2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A69CB7E1-FEEB-B23E-4816-05E5362CE842}"/>
              </a:ext>
            </a:extLst>
          </p:cNvPr>
          <p:cNvSpPr>
            <a:spLocks noGrp="1"/>
          </p:cNvSpPr>
          <p:nvPr>
            <p:ph type="dt" sz="half" idx="10"/>
          </p:nvPr>
        </p:nvSpPr>
        <p:spPr/>
        <p:txBody>
          <a:bodyPr/>
          <a:lstStyle/>
          <a:p>
            <a:fld id="{311BB8F3-AA1A-4A5F-B672-AAF507885F19}" type="datetimeFigureOut">
              <a:rPr lang="en-NZ" smtClean="0"/>
              <a:t>28/03/2025</a:t>
            </a:fld>
            <a:endParaRPr lang="en-NZ"/>
          </a:p>
        </p:txBody>
      </p:sp>
      <p:sp>
        <p:nvSpPr>
          <p:cNvPr id="6" name="Footer Placeholder 5">
            <a:extLst>
              <a:ext uri="{FF2B5EF4-FFF2-40B4-BE49-F238E27FC236}">
                <a16:creationId xmlns:a16="http://schemas.microsoft.com/office/drawing/2014/main" id="{619B63AD-F81C-DE1F-BA10-A086EAF553F9}"/>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762C68A5-B30B-FF34-1891-2126DA0125B0}"/>
              </a:ext>
            </a:extLst>
          </p:cNvPr>
          <p:cNvSpPr>
            <a:spLocks noGrp="1"/>
          </p:cNvSpPr>
          <p:nvPr>
            <p:ph type="sldNum" sz="quarter" idx="12"/>
          </p:nvPr>
        </p:nvSpPr>
        <p:spPr/>
        <p:txBody>
          <a:bodyPr/>
          <a:lstStyle/>
          <a:p>
            <a:fld id="{B7A89B85-4EFC-4CD8-8643-E42249B64061}" type="slidenum">
              <a:rPr lang="en-NZ" smtClean="0"/>
              <a:t>‹#›</a:t>
            </a:fld>
            <a:endParaRPr lang="en-NZ"/>
          </a:p>
        </p:txBody>
      </p:sp>
    </p:spTree>
    <p:extLst>
      <p:ext uri="{BB962C8B-B14F-4D97-AF65-F5344CB8AC3E}">
        <p14:creationId xmlns:p14="http://schemas.microsoft.com/office/powerpoint/2010/main" val="153680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030AE-8D52-1131-2580-FED2A43D7C1F}"/>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7AAC8890-BE0B-0128-D90B-98FE4FB074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AC5094-06B2-2129-D75C-8FEEC722C2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A47078E7-E43C-9325-BD8E-F02892A0F6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429EAB-03E6-CD56-D9C1-23C4548F3B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265514D6-7950-F4AA-FD67-33EB6A71FACF}"/>
              </a:ext>
            </a:extLst>
          </p:cNvPr>
          <p:cNvSpPr>
            <a:spLocks noGrp="1"/>
          </p:cNvSpPr>
          <p:nvPr>
            <p:ph type="dt" sz="half" idx="10"/>
          </p:nvPr>
        </p:nvSpPr>
        <p:spPr/>
        <p:txBody>
          <a:bodyPr/>
          <a:lstStyle/>
          <a:p>
            <a:fld id="{311BB8F3-AA1A-4A5F-B672-AAF507885F19}" type="datetimeFigureOut">
              <a:rPr lang="en-NZ" smtClean="0"/>
              <a:t>28/03/2025</a:t>
            </a:fld>
            <a:endParaRPr lang="en-NZ"/>
          </a:p>
        </p:txBody>
      </p:sp>
      <p:sp>
        <p:nvSpPr>
          <p:cNvPr id="8" name="Footer Placeholder 7">
            <a:extLst>
              <a:ext uri="{FF2B5EF4-FFF2-40B4-BE49-F238E27FC236}">
                <a16:creationId xmlns:a16="http://schemas.microsoft.com/office/drawing/2014/main" id="{3AD8CF2F-CAF1-6B7F-EEB1-2AD13AB66CA7}"/>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DBF83029-05FB-B876-CBCF-6D5DAD458E02}"/>
              </a:ext>
            </a:extLst>
          </p:cNvPr>
          <p:cNvSpPr>
            <a:spLocks noGrp="1"/>
          </p:cNvSpPr>
          <p:nvPr>
            <p:ph type="sldNum" sz="quarter" idx="12"/>
          </p:nvPr>
        </p:nvSpPr>
        <p:spPr/>
        <p:txBody>
          <a:bodyPr/>
          <a:lstStyle/>
          <a:p>
            <a:fld id="{B7A89B85-4EFC-4CD8-8643-E42249B64061}" type="slidenum">
              <a:rPr lang="en-NZ" smtClean="0"/>
              <a:t>‹#›</a:t>
            </a:fld>
            <a:endParaRPr lang="en-NZ"/>
          </a:p>
        </p:txBody>
      </p:sp>
    </p:spTree>
    <p:extLst>
      <p:ext uri="{BB962C8B-B14F-4D97-AF65-F5344CB8AC3E}">
        <p14:creationId xmlns:p14="http://schemas.microsoft.com/office/powerpoint/2010/main" val="3615157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70B19-4362-006B-D551-701073637DC5}"/>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50316F31-42F3-7514-D9A0-6DCF2B224DE7}"/>
              </a:ext>
            </a:extLst>
          </p:cNvPr>
          <p:cNvSpPr>
            <a:spLocks noGrp="1"/>
          </p:cNvSpPr>
          <p:nvPr>
            <p:ph type="dt" sz="half" idx="10"/>
          </p:nvPr>
        </p:nvSpPr>
        <p:spPr/>
        <p:txBody>
          <a:bodyPr/>
          <a:lstStyle/>
          <a:p>
            <a:fld id="{311BB8F3-AA1A-4A5F-B672-AAF507885F19}" type="datetimeFigureOut">
              <a:rPr lang="en-NZ" smtClean="0"/>
              <a:t>28/03/2025</a:t>
            </a:fld>
            <a:endParaRPr lang="en-NZ"/>
          </a:p>
        </p:txBody>
      </p:sp>
      <p:sp>
        <p:nvSpPr>
          <p:cNvPr id="4" name="Footer Placeholder 3">
            <a:extLst>
              <a:ext uri="{FF2B5EF4-FFF2-40B4-BE49-F238E27FC236}">
                <a16:creationId xmlns:a16="http://schemas.microsoft.com/office/drawing/2014/main" id="{918F88B6-493E-7DC5-DFC8-74431F0FC2DD}"/>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8635BC4A-F3C9-52C5-F0B9-3DB3E5F4167D}"/>
              </a:ext>
            </a:extLst>
          </p:cNvPr>
          <p:cNvSpPr>
            <a:spLocks noGrp="1"/>
          </p:cNvSpPr>
          <p:nvPr>
            <p:ph type="sldNum" sz="quarter" idx="12"/>
          </p:nvPr>
        </p:nvSpPr>
        <p:spPr/>
        <p:txBody>
          <a:bodyPr/>
          <a:lstStyle/>
          <a:p>
            <a:fld id="{B7A89B85-4EFC-4CD8-8643-E42249B64061}" type="slidenum">
              <a:rPr lang="en-NZ" smtClean="0"/>
              <a:t>‹#›</a:t>
            </a:fld>
            <a:endParaRPr lang="en-NZ"/>
          </a:p>
        </p:txBody>
      </p:sp>
    </p:spTree>
    <p:extLst>
      <p:ext uri="{BB962C8B-B14F-4D97-AF65-F5344CB8AC3E}">
        <p14:creationId xmlns:p14="http://schemas.microsoft.com/office/powerpoint/2010/main" val="4280258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292BB2-A2CA-0410-AC98-9B14F995FCD6}"/>
              </a:ext>
            </a:extLst>
          </p:cNvPr>
          <p:cNvSpPr>
            <a:spLocks noGrp="1"/>
          </p:cNvSpPr>
          <p:nvPr>
            <p:ph type="dt" sz="half" idx="10"/>
          </p:nvPr>
        </p:nvSpPr>
        <p:spPr/>
        <p:txBody>
          <a:bodyPr/>
          <a:lstStyle/>
          <a:p>
            <a:fld id="{311BB8F3-AA1A-4A5F-B672-AAF507885F19}" type="datetimeFigureOut">
              <a:rPr lang="en-NZ" smtClean="0"/>
              <a:t>28/03/2025</a:t>
            </a:fld>
            <a:endParaRPr lang="en-NZ"/>
          </a:p>
        </p:txBody>
      </p:sp>
      <p:sp>
        <p:nvSpPr>
          <p:cNvPr id="3" name="Footer Placeholder 2">
            <a:extLst>
              <a:ext uri="{FF2B5EF4-FFF2-40B4-BE49-F238E27FC236}">
                <a16:creationId xmlns:a16="http://schemas.microsoft.com/office/drawing/2014/main" id="{E1B6340C-E6CE-D607-2C51-95A0AE9901F4}"/>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9E4F0CDC-82EB-41EB-8801-25A2821B2CE1}"/>
              </a:ext>
            </a:extLst>
          </p:cNvPr>
          <p:cNvSpPr>
            <a:spLocks noGrp="1"/>
          </p:cNvSpPr>
          <p:nvPr>
            <p:ph type="sldNum" sz="quarter" idx="12"/>
          </p:nvPr>
        </p:nvSpPr>
        <p:spPr/>
        <p:txBody>
          <a:bodyPr/>
          <a:lstStyle/>
          <a:p>
            <a:fld id="{B7A89B85-4EFC-4CD8-8643-E42249B64061}" type="slidenum">
              <a:rPr lang="en-NZ" smtClean="0"/>
              <a:t>‹#›</a:t>
            </a:fld>
            <a:endParaRPr lang="en-NZ"/>
          </a:p>
        </p:txBody>
      </p:sp>
    </p:spTree>
    <p:extLst>
      <p:ext uri="{BB962C8B-B14F-4D97-AF65-F5344CB8AC3E}">
        <p14:creationId xmlns:p14="http://schemas.microsoft.com/office/powerpoint/2010/main" val="2760110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72557-E723-16D8-BF5F-A5C6E079DA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5476E9D8-1B2D-408C-2ED8-2C81865892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B87A391D-1ED6-5AD9-D25E-D6EA37E190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A42987-9CA5-CB96-F7EC-91F3C1542B90}"/>
              </a:ext>
            </a:extLst>
          </p:cNvPr>
          <p:cNvSpPr>
            <a:spLocks noGrp="1"/>
          </p:cNvSpPr>
          <p:nvPr>
            <p:ph type="dt" sz="half" idx="10"/>
          </p:nvPr>
        </p:nvSpPr>
        <p:spPr/>
        <p:txBody>
          <a:bodyPr/>
          <a:lstStyle/>
          <a:p>
            <a:fld id="{311BB8F3-AA1A-4A5F-B672-AAF507885F19}" type="datetimeFigureOut">
              <a:rPr lang="en-NZ" smtClean="0"/>
              <a:t>28/03/2025</a:t>
            </a:fld>
            <a:endParaRPr lang="en-NZ"/>
          </a:p>
        </p:txBody>
      </p:sp>
      <p:sp>
        <p:nvSpPr>
          <p:cNvPr id="6" name="Footer Placeholder 5">
            <a:extLst>
              <a:ext uri="{FF2B5EF4-FFF2-40B4-BE49-F238E27FC236}">
                <a16:creationId xmlns:a16="http://schemas.microsoft.com/office/drawing/2014/main" id="{B515930B-B810-88C8-D329-F8BB1CBB0A58}"/>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0B1D72B6-159B-D117-43C0-7A1AD68FF019}"/>
              </a:ext>
            </a:extLst>
          </p:cNvPr>
          <p:cNvSpPr>
            <a:spLocks noGrp="1"/>
          </p:cNvSpPr>
          <p:nvPr>
            <p:ph type="sldNum" sz="quarter" idx="12"/>
          </p:nvPr>
        </p:nvSpPr>
        <p:spPr/>
        <p:txBody>
          <a:bodyPr/>
          <a:lstStyle/>
          <a:p>
            <a:fld id="{B7A89B85-4EFC-4CD8-8643-E42249B64061}" type="slidenum">
              <a:rPr lang="en-NZ" smtClean="0"/>
              <a:t>‹#›</a:t>
            </a:fld>
            <a:endParaRPr lang="en-NZ"/>
          </a:p>
        </p:txBody>
      </p:sp>
    </p:spTree>
    <p:extLst>
      <p:ext uri="{BB962C8B-B14F-4D97-AF65-F5344CB8AC3E}">
        <p14:creationId xmlns:p14="http://schemas.microsoft.com/office/powerpoint/2010/main" val="4110104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3792E-CD47-9A11-6302-D624321860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CB23A55B-D199-801E-D5F9-11194D5AF5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F8F7739F-880F-B383-9D90-34972E5A1A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E8FA1-FAF0-62B7-9E92-8241EF40F72D}"/>
              </a:ext>
            </a:extLst>
          </p:cNvPr>
          <p:cNvSpPr>
            <a:spLocks noGrp="1"/>
          </p:cNvSpPr>
          <p:nvPr>
            <p:ph type="dt" sz="half" idx="10"/>
          </p:nvPr>
        </p:nvSpPr>
        <p:spPr/>
        <p:txBody>
          <a:bodyPr/>
          <a:lstStyle/>
          <a:p>
            <a:fld id="{311BB8F3-AA1A-4A5F-B672-AAF507885F19}" type="datetimeFigureOut">
              <a:rPr lang="en-NZ" smtClean="0"/>
              <a:t>28/03/2025</a:t>
            </a:fld>
            <a:endParaRPr lang="en-NZ"/>
          </a:p>
        </p:txBody>
      </p:sp>
      <p:sp>
        <p:nvSpPr>
          <p:cNvPr id="6" name="Footer Placeholder 5">
            <a:extLst>
              <a:ext uri="{FF2B5EF4-FFF2-40B4-BE49-F238E27FC236}">
                <a16:creationId xmlns:a16="http://schemas.microsoft.com/office/drawing/2014/main" id="{C598B61D-A8A1-C884-54B2-905692AE682E}"/>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9BB0C775-1DF6-4D20-60D5-ED0F4EC5C8E8}"/>
              </a:ext>
            </a:extLst>
          </p:cNvPr>
          <p:cNvSpPr>
            <a:spLocks noGrp="1"/>
          </p:cNvSpPr>
          <p:nvPr>
            <p:ph type="sldNum" sz="quarter" idx="12"/>
          </p:nvPr>
        </p:nvSpPr>
        <p:spPr/>
        <p:txBody>
          <a:bodyPr/>
          <a:lstStyle/>
          <a:p>
            <a:fld id="{B7A89B85-4EFC-4CD8-8643-E42249B64061}" type="slidenum">
              <a:rPr lang="en-NZ" smtClean="0"/>
              <a:t>‹#›</a:t>
            </a:fld>
            <a:endParaRPr lang="en-NZ"/>
          </a:p>
        </p:txBody>
      </p:sp>
    </p:spTree>
    <p:extLst>
      <p:ext uri="{BB962C8B-B14F-4D97-AF65-F5344CB8AC3E}">
        <p14:creationId xmlns:p14="http://schemas.microsoft.com/office/powerpoint/2010/main" val="3390788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3FB592-EA92-F16F-C859-45A0330AA9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4C73910F-5D79-239B-B18C-9E2B4E4B43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576DDCB-76F6-6A88-BDC3-B2D504882A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11BB8F3-AA1A-4A5F-B672-AAF507885F19}" type="datetimeFigureOut">
              <a:rPr lang="en-NZ" smtClean="0"/>
              <a:t>28/03/2025</a:t>
            </a:fld>
            <a:endParaRPr lang="en-NZ"/>
          </a:p>
        </p:txBody>
      </p:sp>
      <p:sp>
        <p:nvSpPr>
          <p:cNvPr id="5" name="Footer Placeholder 4">
            <a:extLst>
              <a:ext uri="{FF2B5EF4-FFF2-40B4-BE49-F238E27FC236}">
                <a16:creationId xmlns:a16="http://schemas.microsoft.com/office/drawing/2014/main" id="{BC70A4B0-A60C-995A-4084-7E05DAFEF3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Z"/>
          </a:p>
        </p:txBody>
      </p:sp>
      <p:sp>
        <p:nvSpPr>
          <p:cNvPr id="6" name="Slide Number Placeholder 5">
            <a:extLst>
              <a:ext uri="{FF2B5EF4-FFF2-40B4-BE49-F238E27FC236}">
                <a16:creationId xmlns:a16="http://schemas.microsoft.com/office/drawing/2014/main" id="{ACC56700-A536-CEB9-D3FB-E325EECB72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7A89B85-4EFC-4CD8-8643-E42249B64061}" type="slidenum">
              <a:rPr lang="en-NZ" smtClean="0"/>
              <a:t>‹#›</a:t>
            </a:fld>
            <a:endParaRPr lang="en-NZ"/>
          </a:p>
        </p:txBody>
      </p:sp>
    </p:spTree>
    <p:extLst>
      <p:ext uri="{BB962C8B-B14F-4D97-AF65-F5344CB8AC3E}">
        <p14:creationId xmlns:p14="http://schemas.microsoft.com/office/powerpoint/2010/main" val="2153276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28AA6-5B32-0AEA-452A-6E16B9FBFAD6}"/>
              </a:ext>
            </a:extLst>
          </p:cNvPr>
          <p:cNvSpPr>
            <a:spLocks noGrp="1"/>
          </p:cNvSpPr>
          <p:nvPr>
            <p:ph type="ctrTitle"/>
          </p:nvPr>
        </p:nvSpPr>
        <p:spPr>
          <a:xfrm>
            <a:off x="1640732" y="1122363"/>
            <a:ext cx="9027268" cy="3910080"/>
          </a:xfrm>
        </p:spPr>
        <p:txBody>
          <a:bodyPr>
            <a:normAutofit/>
          </a:bodyPr>
          <a:lstStyle/>
          <a:p>
            <a:r>
              <a:rPr lang="en-NZ" dirty="0"/>
              <a:t>Ian Holyoake</a:t>
            </a:r>
            <a:br>
              <a:rPr lang="en-NZ" dirty="0"/>
            </a:br>
            <a:r>
              <a:rPr lang="en-NZ" dirty="0"/>
              <a:t>Submission Depositions</a:t>
            </a:r>
            <a:br>
              <a:rPr lang="en-NZ" dirty="0"/>
            </a:br>
            <a:r>
              <a:rPr lang="en-NZ" dirty="0"/>
              <a:t>WRC RCP 2023</a:t>
            </a:r>
            <a:br>
              <a:rPr lang="en-NZ" dirty="0"/>
            </a:br>
            <a:r>
              <a:rPr lang="en-NZ" dirty="0"/>
              <a:t>Date 1 April 2025</a:t>
            </a:r>
          </a:p>
        </p:txBody>
      </p:sp>
    </p:spTree>
    <p:extLst>
      <p:ext uri="{BB962C8B-B14F-4D97-AF65-F5344CB8AC3E}">
        <p14:creationId xmlns:p14="http://schemas.microsoft.com/office/powerpoint/2010/main" val="3733326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3D8E4-F67A-F2E9-374D-8D3BEA4B23EF}"/>
              </a:ext>
            </a:extLst>
          </p:cNvPr>
          <p:cNvSpPr>
            <a:spLocks noGrp="1"/>
          </p:cNvSpPr>
          <p:nvPr>
            <p:ph type="title"/>
          </p:nvPr>
        </p:nvSpPr>
        <p:spPr/>
        <p:txBody>
          <a:bodyPr/>
          <a:lstStyle/>
          <a:p>
            <a:r>
              <a:rPr lang="en-NZ" dirty="0"/>
              <a:t>More ongoing engagement please</a:t>
            </a:r>
          </a:p>
        </p:txBody>
      </p:sp>
      <p:sp>
        <p:nvSpPr>
          <p:cNvPr id="3" name="Content Placeholder 2">
            <a:extLst>
              <a:ext uri="{FF2B5EF4-FFF2-40B4-BE49-F238E27FC236}">
                <a16:creationId xmlns:a16="http://schemas.microsoft.com/office/drawing/2014/main" id="{2C62A5BD-04C9-864C-330D-0B32E4935649}"/>
              </a:ext>
            </a:extLst>
          </p:cNvPr>
          <p:cNvSpPr>
            <a:spLocks noGrp="1"/>
          </p:cNvSpPr>
          <p:nvPr>
            <p:ph idx="1"/>
          </p:nvPr>
        </p:nvSpPr>
        <p:spPr/>
        <p:txBody>
          <a:bodyPr>
            <a:normAutofit fontScale="92500" lnSpcReduction="20000"/>
          </a:bodyPr>
          <a:lstStyle/>
          <a:p>
            <a:pPr marL="0" indent="0">
              <a:buNone/>
            </a:pPr>
            <a:r>
              <a:rPr lang="en-NZ" dirty="0"/>
              <a:t>Between WRC and the Golf committee</a:t>
            </a:r>
          </a:p>
          <a:p>
            <a:pPr marL="0" indent="0">
              <a:buNone/>
            </a:pPr>
            <a:endParaRPr lang="en-NZ" dirty="0"/>
          </a:p>
          <a:p>
            <a:pPr marL="0" indent="0">
              <a:buNone/>
            </a:pPr>
            <a:r>
              <a:rPr lang="en-NZ" dirty="0"/>
              <a:t>It would be helpful if the CMP provided guidelines for this to happen.</a:t>
            </a:r>
          </a:p>
          <a:p>
            <a:pPr marL="0" indent="0">
              <a:buNone/>
            </a:pPr>
            <a:r>
              <a:rPr lang="en-NZ" dirty="0"/>
              <a:t>What this engagement is achieving is a common sense approach to an old problem no-one wanted to address.</a:t>
            </a:r>
          </a:p>
          <a:p>
            <a:pPr marL="0" indent="0">
              <a:buNone/>
            </a:pPr>
            <a:r>
              <a:rPr lang="en-NZ" dirty="0"/>
              <a:t>Upstream suspended solids is what is causing the blockages downstream.</a:t>
            </a:r>
          </a:p>
          <a:p>
            <a:pPr marL="0" indent="0">
              <a:buNone/>
            </a:pPr>
            <a:r>
              <a:rPr lang="en-NZ" dirty="0"/>
              <a:t>Capturing sediment for a useful purpose is a win-win as it reduces deposition in </a:t>
            </a:r>
            <a:r>
              <a:rPr lang="en-NZ" dirty="0" err="1"/>
              <a:t>Moanu</a:t>
            </a:r>
            <a:r>
              <a:rPr lang="en-NZ" dirty="0"/>
              <a:t> Anu </a:t>
            </a:r>
            <a:r>
              <a:rPr lang="en-NZ" dirty="0" err="1"/>
              <a:t>Anu</a:t>
            </a:r>
            <a:r>
              <a:rPr lang="en-NZ" dirty="0"/>
              <a:t>, the Harbour and from blocking stormwater discharges. It also restores land.</a:t>
            </a:r>
          </a:p>
          <a:p>
            <a:pPr marL="0" indent="0">
              <a:buNone/>
            </a:pPr>
            <a:r>
              <a:rPr lang="en-NZ" dirty="0"/>
              <a:t>Congratulations. </a:t>
            </a:r>
          </a:p>
        </p:txBody>
      </p:sp>
    </p:spTree>
    <p:extLst>
      <p:ext uri="{BB962C8B-B14F-4D97-AF65-F5344CB8AC3E}">
        <p14:creationId xmlns:p14="http://schemas.microsoft.com/office/powerpoint/2010/main" val="808949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0EAC-5410-98E3-F67D-4F8264BAE669}"/>
              </a:ext>
            </a:extLst>
          </p:cNvPr>
          <p:cNvSpPr>
            <a:spLocks noGrp="1"/>
          </p:cNvSpPr>
          <p:nvPr>
            <p:ph type="title"/>
          </p:nvPr>
        </p:nvSpPr>
        <p:spPr>
          <a:xfrm>
            <a:off x="838200" y="365125"/>
            <a:ext cx="3159737" cy="6084880"/>
          </a:xfrm>
        </p:spPr>
        <p:txBody>
          <a:bodyPr>
            <a:normAutofit fontScale="90000"/>
          </a:bodyPr>
          <a:lstStyle/>
          <a:p>
            <a:r>
              <a:rPr lang="en-NZ" dirty="0"/>
              <a:t>Depositions have  beneficial significance to humans for occupation, land use and recreation.</a:t>
            </a:r>
            <a:br>
              <a:rPr lang="en-NZ" dirty="0"/>
            </a:br>
            <a:r>
              <a:rPr lang="en-NZ" dirty="0"/>
              <a:t>Whangamata township </a:t>
            </a:r>
          </a:p>
        </p:txBody>
      </p:sp>
      <p:pic>
        <p:nvPicPr>
          <p:cNvPr id="9" name="Content Placeholder 8">
            <a:extLst>
              <a:ext uri="{FF2B5EF4-FFF2-40B4-BE49-F238E27FC236}">
                <a16:creationId xmlns:a16="http://schemas.microsoft.com/office/drawing/2014/main" id="{A47F0E23-B7C2-E952-48C2-294A8F2A41DE}"/>
              </a:ext>
            </a:extLst>
          </p:cNvPr>
          <p:cNvPicPr>
            <a:picLocks noGrp="1" noChangeAspect="1"/>
          </p:cNvPicPr>
          <p:nvPr>
            <p:ph idx="1"/>
          </p:nvPr>
        </p:nvPicPr>
        <p:blipFill>
          <a:blip r:embed="rId2"/>
          <a:stretch>
            <a:fillRect/>
          </a:stretch>
        </p:blipFill>
        <p:spPr>
          <a:xfrm>
            <a:off x="4281031" y="1253331"/>
            <a:ext cx="7640178" cy="4351338"/>
          </a:xfrm>
        </p:spPr>
      </p:pic>
    </p:spTree>
    <p:extLst>
      <p:ext uri="{BB962C8B-B14F-4D97-AF65-F5344CB8AC3E}">
        <p14:creationId xmlns:p14="http://schemas.microsoft.com/office/powerpoint/2010/main" val="3478818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D98A7-3C6D-EECF-4C2C-2B617720638B}"/>
              </a:ext>
            </a:extLst>
          </p:cNvPr>
          <p:cNvSpPr>
            <a:spLocks noGrp="1"/>
          </p:cNvSpPr>
          <p:nvPr>
            <p:ph type="title"/>
          </p:nvPr>
        </p:nvSpPr>
        <p:spPr>
          <a:xfrm>
            <a:off x="838200" y="365125"/>
            <a:ext cx="3204842" cy="3431890"/>
          </a:xfrm>
        </p:spPr>
        <p:txBody>
          <a:bodyPr>
            <a:normAutofit fontScale="90000"/>
          </a:bodyPr>
          <a:lstStyle/>
          <a:p>
            <a:r>
              <a:rPr lang="en-NZ" dirty="0"/>
              <a:t>Need to carry this work down to the Causeway as next step</a:t>
            </a:r>
          </a:p>
        </p:txBody>
      </p:sp>
      <p:sp>
        <p:nvSpPr>
          <p:cNvPr id="3" name="Content Placeholder 2">
            <a:extLst>
              <a:ext uri="{FF2B5EF4-FFF2-40B4-BE49-F238E27FC236}">
                <a16:creationId xmlns:a16="http://schemas.microsoft.com/office/drawing/2014/main" id="{3717E54B-F3E1-5733-D87A-E78CC7AFC28B}"/>
              </a:ext>
            </a:extLst>
          </p:cNvPr>
          <p:cNvSpPr>
            <a:spLocks noGrp="1"/>
          </p:cNvSpPr>
          <p:nvPr>
            <p:ph idx="1"/>
          </p:nvPr>
        </p:nvSpPr>
        <p:spPr>
          <a:xfrm>
            <a:off x="838200" y="4444885"/>
            <a:ext cx="2954715" cy="1732077"/>
          </a:xfrm>
        </p:spPr>
        <p:txBody>
          <a:bodyPr/>
          <a:lstStyle/>
          <a:p>
            <a:pPr marL="0" indent="0">
              <a:buNone/>
            </a:pPr>
            <a:r>
              <a:rPr lang="en-NZ" dirty="0"/>
              <a:t>Clean up </a:t>
            </a:r>
            <a:r>
              <a:rPr lang="en-NZ" dirty="0" err="1"/>
              <a:t>Moanu</a:t>
            </a:r>
            <a:r>
              <a:rPr lang="en-NZ" dirty="0"/>
              <a:t> Anu </a:t>
            </a:r>
            <a:r>
              <a:rPr lang="en-NZ" dirty="0" err="1"/>
              <a:t>Anu</a:t>
            </a:r>
            <a:r>
              <a:rPr lang="en-NZ" dirty="0"/>
              <a:t>.</a:t>
            </a:r>
          </a:p>
          <a:p>
            <a:pPr marL="0" indent="0">
              <a:buNone/>
            </a:pPr>
            <a:endParaRPr lang="en-NZ" dirty="0"/>
          </a:p>
        </p:txBody>
      </p:sp>
      <p:pic>
        <p:nvPicPr>
          <p:cNvPr id="7" name="Picture 6">
            <a:extLst>
              <a:ext uri="{FF2B5EF4-FFF2-40B4-BE49-F238E27FC236}">
                <a16:creationId xmlns:a16="http://schemas.microsoft.com/office/drawing/2014/main" id="{6E24E2CE-0A60-2FBC-6ACA-D399DEA6D774}"/>
              </a:ext>
            </a:extLst>
          </p:cNvPr>
          <p:cNvPicPr>
            <a:picLocks noChangeAspect="1"/>
          </p:cNvPicPr>
          <p:nvPr/>
        </p:nvPicPr>
        <p:blipFill>
          <a:blip r:embed="rId2"/>
          <a:stretch>
            <a:fillRect/>
          </a:stretch>
        </p:blipFill>
        <p:spPr>
          <a:xfrm>
            <a:off x="5150163" y="278604"/>
            <a:ext cx="6584529" cy="6152975"/>
          </a:xfrm>
          <a:prstGeom prst="rect">
            <a:avLst/>
          </a:prstGeom>
        </p:spPr>
      </p:pic>
    </p:spTree>
    <p:extLst>
      <p:ext uri="{BB962C8B-B14F-4D97-AF65-F5344CB8AC3E}">
        <p14:creationId xmlns:p14="http://schemas.microsoft.com/office/powerpoint/2010/main" val="918970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B6680-6FBD-F682-95CF-F8D507FCACF9}"/>
              </a:ext>
            </a:extLst>
          </p:cNvPr>
          <p:cNvSpPr>
            <a:spLocks noGrp="1"/>
          </p:cNvSpPr>
          <p:nvPr>
            <p:ph type="title"/>
          </p:nvPr>
        </p:nvSpPr>
        <p:spPr>
          <a:xfrm>
            <a:off x="838200" y="365125"/>
            <a:ext cx="4135644" cy="5863456"/>
          </a:xfrm>
        </p:spPr>
        <p:txBody>
          <a:bodyPr>
            <a:normAutofit fontScale="90000"/>
          </a:bodyPr>
          <a:lstStyle/>
          <a:p>
            <a:r>
              <a:rPr lang="en-NZ" sz="2400" dirty="0"/>
              <a:t>Substantial stormwater discharges into Wentworth, </a:t>
            </a:r>
            <a:r>
              <a:rPr lang="en-NZ" sz="2400" dirty="0" err="1"/>
              <a:t>Moanu</a:t>
            </a:r>
            <a:r>
              <a:rPr lang="en-NZ" sz="2400" dirty="0"/>
              <a:t> Anu </a:t>
            </a:r>
            <a:r>
              <a:rPr lang="en-NZ" sz="2400" dirty="0" err="1"/>
              <a:t>Anu</a:t>
            </a:r>
            <a:r>
              <a:rPr lang="en-NZ" sz="2400" dirty="0"/>
              <a:t> and Harbour.</a:t>
            </a:r>
            <a:br>
              <a:rPr lang="en-NZ" sz="2400" dirty="0"/>
            </a:br>
            <a:r>
              <a:rPr lang="en-NZ" sz="2400" dirty="0"/>
              <a:t>As deposition rises this infrastructure becomes blocked and increases flood risk and damage. </a:t>
            </a:r>
            <a:br>
              <a:rPr lang="en-NZ" sz="2400" dirty="0"/>
            </a:br>
            <a:r>
              <a:rPr lang="en-NZ" sz="2400" dirty="0"/>
              <a:t>Depositions along the Urban boundaries reduces aquifer drainage that lifts water tables affecting the policy decision for dwellings and roads to rely on soakage devices. Changing this policy to pipes is likely a flood constraint due to costs. </a:t>
            </a:r>
            <a:br>
              <a:rPr lang="en-NZ" sz="2400" dirty="0"/>
            </a:br>
            <a:r>
              <a:rPr lang="en-NZ" sz="2400" dirty="0"/>
              <a:t>Greater land use requires bigger and more outflows impacting on  development opportunities.</a:t>
            </a:r>
          </a:p>
        </p:txBody>
      </p:sp>
      <p:pic>
        <p:nvPicPr>
          <p:cNvPr id="9" name="Content Placeholder 8">
            <a:extLst>
              <a:ext uri="{FF2B5EF4-FFF2-40B4-BE49-F238E27FC236}">
                <a16:creationId xmlns:a16="http://schemas.microsoft.com/office/drawing/2014/main" id="{8562F392-BFAE-D425-E04A-9B1D55D5890C}"/>
              </a:ext>
            </a:extLst>
          </p:cNvPr>
          <p:cNvPicPr>
            <a:picLocks noGrp="1" noChangeAspect="1"/>
          </p:cNvPicPr>
          <p:nvPr>
            <p:ph idx="1"/>
          </p:nvPr>
        </p:nvPicPr>
        <p:blipFill>
          <a:blip r:embed="rId2"/>
          <a:stretch>
            <a:fillRect/>
          </a:stretch>
        </p:blipFill>
        <p:spPr>
          <a:xfrm>
            <a:off x="5750610" y="243129"/>
            <a:ext cx="5927467" cy="6249746"/>
          </a:xfrm>
        </p:spPr>
      </p:pic>
    </p:spTree>
    <p:extLst>
      <p:ext uri="{BB962C8B-B14F-4D97-AF65-F5344CB8AC3E}">
        <p14:creationId xmlns:p14="http://schemas.microsoft.com/office/powerpoint/2010/main" val="2885512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98FF0-5F31-19F5-52E2-0048A89EE1CD}"/>
              </a:ext>
            </a:extLst>
          </p:cNvPr>
          <p:cNvSpPr>
            <a:spLocks noGrp="1"/>
          </p:cNvSpPr>
          <p:nvPr>
            <p:ph type="title"/>
          </p:nvPr>
        </p:nvSpPr>
        <p:spPr>
          <a:xfrm>
            <a:off x="838199" y="365125"/>
            <a:ext cx="11143539" cy="2177153"/>
          </a:xfrm>
        </p:spPr>
        <p:txBody>
          <a:bodyPr>
            <a:normAutofit/>
          </a:bodyPr>
          <a:lstStyle/>
          <a:p>
            <a:r>
              <a:rPr lang="en-NZ" sz="3600" dirty="0"/>
              <a:t>Whangamata main outfall Hetherington Rd. It is below King Tide and rapidly becoming blocked not because of the outfall but because of depositions from upstream. </a:t>
            </a:r>
          </a:p>
        </p:txBody>
      </p:sp>
      <p:pic>
        <p:nvPicPr>
          <p:cNvPr id="9" name="Content Placeholder 8">
            <a:extLst>
              <a:ext uri="{FF2B5EF4-FFF2-40B4-BE49-F238E27FC236}">
                <a16:creationId xmlns:a16="http://schemas.microsoft.com/office/drawing/2014/main" id="{C322D245-229D-E6FB-C8F8-FF10F33F53F0}"/>
              </a:ext>
            </a:extLst>
          </p:cNvPr>
          <p:cNvPicPr>
            <a:picLocks noGrp="1" noChangeAspect="1"/>
          </p:cNvPicPr>
          <p:nvPr>
            <p:ph idx="1"/>
          </p:nvPr>
        </p:nvPicPr>
        <p:blipFill>
          <a:blip r:embed="rId2"/>
          <a:stretch>
            <a:fillRect/>
          </a:stretch>
        </p:blipFill>
        <p:spPr>
          <a:xfrm>
            <a:off x="1627162" y="2209921"/>
            <a:ext cx="8417487" cy="4211604"/>
          </a:xfrm>
        </p:spPr>
      </p:pic>
    </p:spTree>
    <p:extLst>
      <p:ext uri="{BB962C8B-B14F-4D97-AF65-F5344CB8AC3E}">
        <p14:creationId xmlns:p14="http://schemas.microsoft.com/office/powerpoint/2010/main" val="2430805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734C3-2062-FED9-3C9F-EF3471B85F35}"/>
              </a:ext>
            </a:extLst>
          </p:cNvPr>
          <p:cNvSpPr>
            <a:spLocks noGrp="1"/>
          </p:cNvSpPr>
          <p:nvPr>
            <p:ph type="title"/>
          </p:nvPr>
        </p:nvSpPr>
        <p:spPr>
          <a:xfrm>
            <a:off x="455150" y="365124"/>
            <a:ext cx="5129661" cy="6199693"/>
          </a:xfrm>
        </p:spPr>
        <p:txBody>
          <a:bodyPr>
            <a:normAutofit fontScale="90000"/>
          </a:bodyPr>
          <a:lstStyle/>
          <a:p>
            <a:r>
              <a:rPr lang="en-NZ" sz="3100" b="1" dirty="0"/>
              <a:t>Major stormwater discharge controversy at Williamson Park.</a:t>
            </a:r>
            <a:br>
              <a:rPr lang="en-NZ" sz="2700" dirty="0"/>
            </a:br>
            <a:br>
              <a:rPr lang="en-NZ" sz="2700" dirty="0"/>
            </a:br>
            <a:r>
              <a:rPr lang="en-NZ" sz="2700" dirty="0"/>
              <a:t>TCDC manages this under Consent 105667 with WRC lodged under urgency in 2001 but to date neither party has allowed public engagement or community input. The community does not want any road discharges directly to the ocean. This is the No. 1 surf beach in NZ. It is what Whangamata stands for. My investigation has identified at least 4 ‘lets give it a go’ attitude to solving the problem. None have worked.  Neither will the current one. Millions have been wasted damaging our beach.</a:t>
            </a:r>
            <a:br>
              <a:rPr lang="en-NZ" sz="2700" dirty="0"/>
            </a:br>
            <a:r>
              <a:rPr lang="en-NZ" sz="2700" dirty="0"/>
              <a:t>How will the proposed CMP protect our community? We have no say.</a:t>
            </a:r>
            <a:br>
              <a:rPr lang="en-NZ" dirty="0"/>
            </a:br>
            <a:endParaRPr lang="en-NZ" dirty="0"/>
          </a:p>
        </p:txBody>
      </p:sp>
      <p:pic>
        <p:nvPicPr>
          <p:cNvPr id="5" name="Content Placeholder 4">
            <a:extLst>
              <a:ext uri="{FF2B5EF4-FFF2-40B4-BE49-F238E27FC236}">
                <a16:creationId xmlns:a16="http://schemas.microsoft.com/office/drawing/2014/main" id="{8DCDAEE5-2F38-AF0F-46E7-221A3CD2F0D6}"/>
              </a:ext>
            </a:extLst>
          </p:cNvPr>
          <p:cNvPicPr>
            <a:picLocks noGrp="1" noChangeAspect="1"/>
          </p:cNvPicPr>
          <p:nvPr>
            <p:ph idx="1"/>
          </p:nvPr>
        </p:nvPicPr>
        <p:blipFill>
          <a:blip r:embed="rId2"/>
          <a:stretch>
            <a:fillRect/>
          </a:stretch>
        </p:blipFill>
        <p:spPr>
          <a:xfrm>
            <a:off x="5957102" y="365125"/>
            <a:ext cx="5865087" cy="6073389"/>
          </a:xfrm>
        </p:spPr>
      </p:pic>
    </p:spTree>
    <p:extLst>
      <p:ext uri="{BB962C8B-B14F-4D97-AF65-F5344CB8AC3E}">
        <p14:creationId xmlns:p14="http://schemas.microsoft.com/office/powerpoint/2010/main" val="3218660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CD567-C314-9EE5-9063-DC77D8FD6434}"/>
              </a:ext>
            </a:extLst>
          </p:cNvPr>
          <p:cNvSpPr>
            <a:spLocks noGrp="1"/>
          </p:cNvSpPr>
          <p:nvPr>
            <p:ph type="title"/>
          </p:nvPr>
        </p:nvSpPr>
        <p:spPr>
          <a:xfrm>
            <a:off x="598665" y="365125"/>
            <a:ext cx="10972800" cy="1639994"/>
          </a:xfrm>
        </p:spPr>
        <p:txBody>
          <a:bodyPr>
            <a:normAutofit fontScale="90000"/>
          </a:bodyPr>
          <a:lstStyle/>
          <a:p>
            <a:r>
              <a:rPr lang="en-NZ" dirty="0"/>
              <a:t>Managing the Williamson detention basin causes dirty pollution. Eels, sludge, weeds and toxic algae bloom get pumped onto our beach. </a:t>
            </a:r>
          </a:p>
        </p:txBody>
      </p:sp>
      <p:pic>
        <p:nvPicPr>
          <p:cNvPr id="5" name="Content Placeholder 4" descr="A beach with a log on it&#10;&#10;AI-generated content may be incorrect.">
            <a:extLst>
              <a:ext uri="{FF2B5EF4-FFF2-40B4-BE49-F238E27FC236}">
                <a16:creationId xmlns:a16="http://schemas.microsoft.com/office/drawing/2014/main" id="{A5FA4FB4-AB5E-9E21-0541-68480F1941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8377" y="2112656"/>
            <a:ext cx="9669640" cy="4351338"/>
          </a:xfrm>
        </p:spPr>
      </p:pic>
    </p:spTree>
    <p:extLst>
      <p:ext uri="{BB962C8B-B14F-4D97-AF65-F5344CB8AC3E}">
        <p14:creationId xmlns:p14="http://schemas.microsoft.com/office/powerpoint/2010/main" val="127361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D88A2-A165-C628-5ECF-28E8AF8BA68F}"/>
              </a:ext>
            </a:extLst>
          </p:cNvPr>
          <p:cNvSpPr>
            <a:spLocks noGrp="1"/>
          </p:cNvSpPr>
          <p:nvPr>
            <p:ph type="title"/>
          </p:nvPr>
        </p:nvSpPr>
        <p:spPr>
          <a:xfrm>
            <a:off x="838200" y="365125"/>
            <a:ext cx="10515600" cy="1566186"/>
          </a:xfrm>
        </p:spPr>
        <p:txBody>
          <a:bodyPr>
            <a:normAutofit fontScale="90000"/>
          </a:bodyPr>
          <a:lstStyle/>
          <a:p>
            <a:r>
              <a:rPr lang="en-NZ" dirty="0"/>
              <a:t>Algae bloom ready for pumping onto our beach. How can the CMP mean anything if this is what we pay rates for?</a:t>
            </a:r>
          </a:p>
        </p:txBody>
      </p:sp>
      <p:pic>
        <p:nvPicPr>
          <p:cNvPr id="5" name="Content Placeholder 4" descr="A pond with algae on it&#10;&#10;AI-generated content may be incorrect.">
            <a:extLst>
              <a:ext uri="{FF2B5EF4-FFF2-40B4-BE49-F238E27FC236}">
                <a16:creationId xmlns:a16="http://schemas.microsoft.com/office/drawing/2014/main" id="{ABAA5837-569C-5CE2-D501-335512E6EC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4861" y="2034748"/>
            <a:ext cx="9669640" cy="4351338"/>
          </a:xfrm>
        </p:spPr>
      </p:pic>
    </p:spTree>
    <p:extLst>
      <p:ext uri="{BB962C8B-B14F-4D97-AF65-F5344CB8AC3E}">
        <p14:creationId xmlns:p14="http://schemas.microsoft.com/office/powerpoint/2010/main" val="2109319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79211-18E9-0AC1-0C37-1D54CCFEFB78}"/>
              </a:ext>
            </a:extLst>
          </p:cNvPr>
          <p:cNvSpPr>
            <a:spLocks noGrp="1"/>
          </p:cNvSpPr>
          <p:nvPr>
            <p:ph type="title"/>
          </p:nvPr>
        </p:nvSpPr>
        <p:spPr>
          <a:xfrm>
            <a:off x="838200" y="365125"/>
            <a:ext cx="10515600" cy="1701501"/>
          </a:xfrm>
        </p:spPr>
        <p:txBody>
          <a:bodyPr>
            <a:normAutofit/>
          </a:bodyPr>
          <a:lstStyle/>
          <a:p>
            <a:r>
              <a:rPr lang="en-NZ" dirty="0"/>
              <a:t>Gross Pollutant Traps in Williamson Park.</a:t>
            </a:r>
            <a:br>
              <a:rPr lang="en-NZ" dirty="0"/>
            </a:br>
            <a:r>
              <a:rPr lang="en-NZ" sz="2000" dirty="0"/>
              <a:t>Installed in 2024 despite WRC advising these would not work. Wind blown sand on roads is collected by regular sweeping and cleaning of cesspits (Opus 2005). Not done. Sand is not harmful to Whangamata as we have billions of it. Awaiting TCDC information on performance.</a:t>
            </a:r>
            <a:endParaRPr lang="en-NZ" dirty="0"/>
          </a:p>
        </p:txBody>
      </p:sp>
      <p:pic>
        <p:nvPicPr>
          <p:cNvPr id="5" name="Content Placeholder 4" descr="A group of people standing in a dirt pit&#10;&#10;AI-generated content may be incorrect.">
            <a:extLst>
              <a:ext uri="{FF2B5EF4-FFF2-40B4-BE49-F238E27FC236}">
                <a16:creationId xmlns:a16="http://schemas.microsoft.com/office/drawing/2014/main" id="{51A8DFD7-0EA8-2175-5329-460575D91C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1180" y="2219269"/>
            <a:ext cx="9669640" cy="4351338"/>
          </a:xfrm>
        </p:spPr>
      </p:pic>
    </p:spTree>
    <p:extLst>
      <p:ext uri="{BB962C8B-B14F-4D97-AF65-F5344CB8AC3E}">
        <p14:creationId xmlns:p14="http://schemas.microsoft.com/office/powerpoint/2010/main" val="413780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F4093-B9B3-674F-E297-B395E5DB3CFA}"/>
              </a:ext>
            </a:extLst>
          </p:cNvPr>
          <p:cNvSpPr>
            <a:spLocks noGrp="1"/>
          </p:cNvSpPr>
          <p:nvPr>
            <p:ph type="title"/>
          </p:nvPr>
        </p:nvSpPr>
        <p:spPr/>
        <p:txBody>
          <a:bodyPr/>
          <a:lstStyle/>
          <a:p>
            <a:r>
              <a:rPr lang="en-NZ" dirty="0"/>
              <a:t>Chapter 10 DD – Disturbances and depositions</a:t>
            </a:r>
          </a:p>
        </p:txBody>
      </p:sp>
      <p:sp>
        <p:nvSpPr>
          <p:cNvPr id="3" name="Content Placeholder 2">
            <a:extLst>
              <a:ext uri="{FF2B5EF4-FFF2-40B4-BE49-F238E27FC236}">
                <a16:creationId xmlns:a16="http://schemas.microsoft.com/office/drawing/2014/main" id="{0F17B902-9ABA-A413-4E78-2B9415C44B92}"/>
              </a:ext>
            </a:extLst>
          </p:cNvPr>
          <p:cNvSpPr>
            <a:spLocks noGrp="1"/>
          </p:cNvSpPr>
          <p:nvPr>
            <p:ph idx="1"/>
          </p:nvPr>
        </p:nvSpPr>
        <p:spPr/>
        <p:txBody>
          <a:bodyPr>
            <a:normAutofit/>
          </a:bodyPr>
          <a:lstStyle/>
          <a:p>
            <a:pPr marL="0" indent="0">
              <a:buNone/>
            </a:pPr>
            <a:r>
              <a:rPr lang="en-NZ" sz="4800" b="1" dirty="0"/>
              <a:t>New sections proposed:</a:t>
            </a:r>
          </a:p>
          <a:p>
            <a:pPr marL="0" indent="0">
              <a:buNone/>
            </a:pPr>
            <a:endParaRPr lang="en-NZ" b="1" dirty="0"/>
          </a:p>
          <a:p>
            <a:pPr marL="0" indent="0">
              <a:buNone/>
            </a:pPr>
            <a:r>
              <a:rPr lang="en-NZ" dirty="0"/>
              <a:t>For the utilisation of deposition materials to benefit the environment and human occupation.</a:t>
            </a:r>
          </a:p>
          <a:p>
            <a:pPr marL="0" indent="0">
              <a:buNone/>
            </a:pPr>
            <a:endParaRPr lang="en-NZ" dirty="0"/>
          </a:p>
          <a:p>
            <a:pPr marL="0" indent="0">
              <a:buNone/>
            </a:pPr>
            <a:r>
              <a:rPr lang="en-NZ" b="1" dirty="0"/>
              <a:t>Not out of scope </a:t>
            </a:r>
            <a:r>
              <a:rPr lang="en-NZ" dirty="0"/>
              <a:t>as this is part of the chain that supports life forms within waterways and the Ocean</a:t>
            </a:r>
          </a:p>
          <a:p>
            <a:pPr marL="0" indent="0">
              <a:buNone/>
            </a:pPr>
            <a:endParaRPr lang="en-NZ" dirty="0"/>
          </a:p>
        </p:txBody>
      </p:sp>
    </p:spTree>
    <p:extLst>
      <p:ext uri="{BB962C8B-B14F-4D97-AF65-F5344CB8AC3E}">
        <p14:creationId xmlns:p14="http://schemas.microsoft.com/office/powerpoint/2010/main" val="3437221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9012D-8124-5FA7-E66A-36D08B503396}"/>
              </a:ext>
            </a:extLst>
          </p:cNvPr>
          <p:cNvSpPr>
            <a:spLocks noGrp="1"/>
          </p:cNvSpPr>
          <p:nvPr>
            <p:ph type="title"/>
          </p:nvPr>
        </p:nvSpPr>
        <p:spPr/>
        <p:txBody>
          <a:bodyPr/>
          <a:lstStyle/>
          <a:p>
            <a:r>
              <a:rPr lang="en-NZ" dirty="0"/>
              <a:t>My purpose:</a:t>
            </a:r>
          </a:p>
        </p:txBody>
      </p:sp>
      <p:sp>
        <p:nvSpPr>
          <p:cNvPr id="3" name="Content Placeholder 2">
            <a:extLst>
              <a:ext uri="{FF2B5EF4-FFF2-40B4-BE49-F238E27FC236}">
                <a16:creationId xmlns:a16="http://schemas.microsoft.com/office/drawing/2014/main" id="{148B15C0-A5E4-3317-30E7-F5831FBA123E}"/>
              </a:ext>
            </a:extLst>
          </p:cNvPr>
          <p:cNvSpPr>
            <a:spLocks noGrp="1"/>
          </p:cNvSpPr>
          <p:nvPr>
            <p:ph idx="1"/>
          </p:nvPr>
        </p:nvSpPr>
        <p:spPr/>
        <p:txBody>
          <a:bodyPr/>
          <a:lstStyle/>
          <a:p>
            <a:pPr marL="0" indent="0">
              <a:buNone/>
            </a:pPr>
            <a:r>
              <a:rPr lang="en-NZ" dirty="0"/>
              <a:t>I understand this is my last chance to put my views forward</a:t>
            </a:r>
          </a:p>
          <a:p>
            <a:pPr marL="0" indent="0">
              <a:buNone/>
            </a:pPr>
            <a:endParaRPr lang="en-NZ" dirty="0"/>
          </a:p>
          <a:p>
            <a:pPr marL="0" indent="0">
              <a:buNone/>
            </a:pPr>
            <a:r>
              <a:rPr lang="en-NZ" dirty="0"/>
              <a:t>I want to talk about flood protection and</a:t>
            </a:r>
          </a:p>
          <a:p>
            <a:pPr marL="0" indent="0">
              <a:buNone/>
            </a:pPr>
            <a:r>
              <a:rPr lang="en-NZ" dirty="0"/>
              <a:t>“Depositions have benefits” to us</a:t>
            </a:r>
          </a:p>
          <a:p>
            <a:pPr marL="0" indent="0">
              <a:buNone/>
            </a:pPr>
            <a:endParaRPr lang="en-NZ" dirty="0"/>
          </a:p>
          <a:p>
            <a:pPr marL="0" indent="0">
              <a:buNone/>
            </a:pPr>
            <a:r>
              <a:rPr lang="en-NZ" dirty="0"/>
              <a:t>I want the hearing panel to understand that it is not the depositions that are the problem but the fact depositions occur in the wrong places that have become the problem. </a:t>
            </a:r>
          </a:p>
          <a:p>
            <a:pPr marL="0" indent="0">
              <a:buNone/>
            </a:pPr>
            <a:endParaRPr lang="en-NZ" dirty="0"/>
          </a:p>
        </p:txBody>
      </p:sp>
    </p:spTree>
    <p:extLst>
      <p:ext uri="{BB962C8B-B14F-4D97-AF65-F5344CB8AC3E}">
        <p14:creationId xmlns:p14="http://schemas.microsoft.com/office/powerpoint/2010/main" val="2402036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A9EB2-BD29-8011-565E-6D44152DC2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0665BB-FA73-A7F3-BD08-02BAE42216B1}"/>
              </a:ext>
            </a:extLst>
          </p:cNvPr>
          <p:cNvSpPr>
            <a:spLocks noGrp="1"/>
          </p:cNvSpPr>
          <p:nvPr>
            <p:ph type="title"/>
          </p:nvPr>
        </p:nvSpPr>
        <p:spPr/>
        <p:txBody>
          <a:bodyPr/>
          <a:lstStyle/>
          <a:p>
            <a:r>
              <a:rPr lang="en-NZ" dirty="0"/>
              <a:t>10 DD – Disturbances and depositions</a:t>
            </a:r>
          </a:p>
        </p:txBody>
      </p:sp>
      <p:sp>
        <p:nvSpPr>
          <p:cNvPr id="3" name="Content Placeholder 2">
            <a:extLst>
              <a:ext uri="{FF2B5EF4-FFF2-40B4-BE49-F238E27FC236}">
                <a16:creationId xmlns:a16="http://schemas.microsoft.com/office/drawing/2014/main" id="{264064C5-8FFD-078F-98C2-6C0756141BB7}"/>
              </a:ext>
            </a:extLst>
          </p:cNvPr>
          <p:cNvSpPr>
            <a:spLocks noGrp="1"/>
          </p:cNvSpPr>
          <p:nvPr>
            <p:ph idx="1"/>
          </p:nvPr>
        </p:nvSpPr>
        <p:spPr/>
        <p:txBody>
          <a:bodyPr>
            <a:normAutofit lnSpcReduction="10000"/>
          </a:bodyPr>
          <a:lstStyle/>
          <a:p>
            <a:pPr marL="0" indent="0">
              <a:buNone/>
            </a:pPr>
            <a:r>
              <a:rPr lang="en-NZ" dirty="0"/>
              <a:t>New section proposed</a:t>
            </a:r>
          </a:p>
          <a:p>
            <a:pPr marL="0" indent="0">
              <a:buNone/>
            </a:pPr>
            <a:r>
              <a:rPr lang="en-NZ" dirty="0"/>
              <a:t>DD-????</a:t>
            </a:r>
          </a:p>
          <a:p>
            <a:pPr marL="0" indent="0">
              <a:buNone/>
            </a:pPr>
            <a:r>
              <a:rPr lang="en-NZ" b="1" dirty="0"/>
              <a:t>Depositions created or magnified by changes in use of land.</a:t>
            </a:r>
          </a:p>
          <a:p>
            <a:pPr marL="514350" indent="-514350">
              <a:buFont typeface="+mj-lt"/>
              <a:buAutoNum type="arabicPeriod"/>
            </a:pPr>
            <a:r>
              <a:rPr lang="en-NZ" dirty="0"/>
              <a:t>Land use activity including change of land use causing unmanaged depositions to be modified</a:t>
            </a:r>
          </a:p>
          <a:p>
            <a:pPr marL="514350" indent="-514350">
              <a:buFont typeface="+mj-lt"/>
              <a:buAutoNum type="arabicPeriod"/>
            </a:pPr>
            <a:r>
              <a:rPr lang="en-NZ" dirty="0"/>
              <a:t>Resultant depositions can be removed where the removal activity provides an improvement, to, and minimal impact on life forms, within rivers, waterways, foreshore and oceans </a:t>
            </a:r>
          </a:p>
          <a:p>
            <a:pPr marL="514350" indent="-514350">
              <a:buFont typeface="+mj-lt"/>
              <a:buAutoNum type="arabicPeriod"/>
            </a:pPr>
            <a:r>
              <a:rPr lang="en-NZ" dirty="0"/>
              <a:t>The deposition material can be mined or used to alter surrounding land within the coastal area. </a:t>
            </a:r>
          </a:p>
          <a:p>
            <a:pPr marL="0" indent="0">
              <a:buNone/>
            </a:pPr>
            <a:endParaRPr lang="en-NZ" dirty="0"/>
          </a:p>
        </p:txBody>
      </p:sp>
    </p:spTree>
    <p:extLst>
      <p:ext uri="{BB962C8B-B14F-4D97-AF65-F5344CB8AC3E}">
        <p14:creationId xmlns:p14="http://schemas.microsoft.com/office/powerpoint/2010/main" val="1885966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A61D-D22B-9CB2-CAFF-8C57EF0467D6}"/>
              </a:ext>
            </a:extLst>
          </p:cNvPr>
          <p:cNvSpPr>
            <a:spLocks noGrp="1"/>
          </p:cNvSpPr>
          <p:nvPr>
            <p:ph type="title"/>
          </p:nvPr>
        </p:nvSpPr>
        <p:spPr/>
        <p:txBody>
          <a:bodyPr/>
          <a:lstStyle/>
          <a:p>
            <a:r>
              <a:rPr lang="en-NZ" dirty="0"/>
              <a:t>Depositions can be used to support occupation and future land use.</a:t>
            </a:r>
          </a:p>
        </p:txBody>
      </p:sp>
      <p:sp>
        <p:nvSpPr>
          <p:cNvPr id="3" name="Content Placeholder 2">
            <a:extLst>
              <a:ext uri="{FF2B5EF4-FFF2-40B4-BE49-F238E27FC236}">
                <a16:creationId xmlns:a16="http://schemas.microsoft.com/office/drawing/2014/main" id="{519E8295-9B15-D317-F62B-1B228DC3E778}"/>
              </a:ext>
            </a:extLst>
          </p:cNvPr>
          <p:cNvSpPr>
            <a:spLocks noGrp="1"/>
          </p:cNvSpPr>
          <p:nvPr>
            <p:ph idx="1"/>
          </p:nvPr>
        </p:nvSpPr>
        <p:spPr>
          <a:xfrm>
            <a:off x="561761" y="1825625"/>
            <a:ext cx="10903093" cy="4351338"/>
          </a:xfrm>
        </p:spPr>
        <p:txBody>
          <a:bodyPr>
            <a:normAutofit fontScale="92500" lnSpcReduction="20000"/>
          </a:bodyPr>
          <a:lstStyle/>
          <a:p>
            <a:pPr marL="0" indent="0">
              <a:buNone/>
            </a:pPr>
            <a:r>
              <a:rPr lang="en-NZ" dirty="0"/>
              <a:t>Sand is the second most used material in construction behind water.</a:t>
            </a:r>
          </a:p>
          <a:p>
            <a:pPr marL="0" indent="0">
              <a:buNone/>
            </a:pPr>
            <a:r>
              <a:rPr lang="en-NZ" dirty="0"/>
              <a:t>Sand is the second most required material for plant and life forms behind water. </a:t>
            </a:r>
          </a:p>
          <a:p>
            <a:pPr marL="0" indent="0">
              <a:buNone/>
            </a:pPr>
            <a:r>
              <a:rPr lang="en-NZ" dirty="0"/>
              <a:t>Depositions are essential as they provide nutrients for photosynthesis through to cellular construction and land use platform.</a:t>
            </a:r>
          </a:p>
          <a:p>
            <a:pPr marL="0" indent="0">
              <a:buNone/>
            </a:pPr>
            <a:r>
              <a:rPr lang="en-NZ" dirty="0"/>
              <a:t>Mining unmanaged depositions gives us the opportunity to put sand to better use. </a:t>
            </a:r>
          </a:p>
          <a:p>
            <a:pPr marL="514350" indent="-514350">
              <a:buFont typeface="+mj-lt"/>
              <a:buAutoNum type="arabicPeriod"/>
            </a:pPr>
            <a:r>
              <a:rPr lang="en-NZ" b="1" dirty="0"/>
              <a:t>Raise coastal land in pace with sea level rise and rainfall incidence</a:t>
            </a:r>
          </a:p>
          <a:p>
            <a:pPr marL="514350" indent="-514350">
              <a:buFont typeface="+mj-lt"/>
              <a:buAutoNum type="arabicPeriod"/>
            </a:pPr>
            <a:r>
              <a:rPr lang="en-NZ" b="1" dirty="0"/>
              <a:t>Replenish foreshores, dunes and beaches</a:t>
            </a:r>
          </a:p>
          <a:p>
            <a:pPr marL="514350" indent="-514350">
              <a:buFont typeface="+mj-lt"/>
              <a:buAutoNum type="arabicPeriod"/>
            </a:pPr>
            <a:r>
              <a:rPr lang="en-NZ" b="1" dirty="0"/>
              <a:t>Fill flood prone land</a:t>
            </a:r>
          </a:p>
          <a:p>
            <a:pPr marL="514350" indent="-514350">
              <a:buFont typeface="+mj-lt"/>
              <a:buAutoNum type="arabicPeriod"/>
            </a:pPr>
            <a:r>
              <a:rPr lang="en-NZ" b="1" dirty="0"/>
              <a:t>Opens and cleans up rivers</a:t>
            </a:r>
          </a:p>
          <a:p>
            <a:pPr marL="0" indent="0">
              <a:buNone/>
            </a:pPr>
            <a:endParaRPr lang="en-NZ" dirty="0"/>
          </a:p>
          <a:p>
            <a:pPr marL="514350" indent="-514350">
              <a:buFont typeface="+mj-lt"/>
              <a:buAutoNum type="arabicPeriod"/>
            </a:pPr>
            <a:endParaRPr lang="en-NZ" dirty="0"/>
          </a:p>
          <a:p>
            <a:pPr marL="514350" indent="-514350">
              <a:buFont typeface="+mj-lt"/>
              <a:buAutoNum type="arabicPeriod"/>
            </a:pPr>
            <a:endParaRPr lang="en-NZ" dirty="0"/>
          </a:p>
        </p:txBody>
      </p:sp>
    </p:spTree>
    <p:extLst>
      <p:ext uri="{BB962C8B-B14F-4D97-AF65-F5344CB8AC3E}">
        <p14:creationId xmlns:p14="http://schemas.microsoft.com/office/powerpoint/2010/main" val="3560307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D731C-B9CC-9495-C9F8-B3EAC92E2F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8AD9C8-99F8-A063-82AD-95838322B371}"/>
              </a:ext>
            </a:extLst>
          </p:cNvPr>
          <p:cNvSpPr>
            <a:spLocks noGrp="1"/>
          </p:cNvSpPr>
          <p:nvPr>
            <p:ph type="title"/>
          </p:nvPr>
        </p:nvSpPr>
        <p:spPr/>
        <p:txBody>
          <a:bodyPr/>
          <a:lstStyle/>
          <a:p>
            <a:r>
              <a:rPr lang="en-NZ" dirty="0"/>
              <a:t>Obstacles to mining</a:t>
            </a:r>
          </a:p>
        </p:txBody>
      </p:sp>
      <p:sp>
        <p:nvSpPr>
          <p:cNvPr id="3" name="Content Placeholder 2">
            <a:extLst>
              <a:ext uri="{FF2B5EF4-FFF2-40B4-BE49-F238E27FC236}">
                <a16:creationId xmlns:a16="http://schemas.microsoft.com/office/drawing/2014/main" id="{35B92DB2-8463-482F-B79E-AE072D4EB3AD}"/>
              </a:ext>
            </a:extLst>
          </p:cNvPr>
          <p:cNvSpPr>
            <a:spLocks noGrp="1"/>
          </p:cNvSpPr>
          <p:nvPr>
            <p:ph idx="1"/>
          </p:nvPr>
        </p:nvSpPr>
        <p:spPr/>
        <p:txBody>
          <a:bodyPr>
            <a:normAutofit/>
          </a:bodyPr>
          <a:lstStyle/>
          <a:p>
            <a:pPr marL="0" indent="0">
              <a:buNone/>
            </a:pPr>
            <a:r>
              <a:rPr lang="en-NZ" dirty="0"/>
              <a:t>Unmanaged depositions have led to unwanted vegetation invaders, changes in habitats, organic sludge and vegetation decomposition. These obstacles can be overcome.</a:t>
            </a:r>
          </a:p>
          <a:p>
            <a:pPr marL="0" indent="0">
              <a:buNone/>
            </a:pPr>
            <a:endParaRPr lang="en-NZ" dirty="0"/>
          </a:p>
          <a:p>
            <a:pPr marL="514350" indent="-514350">
              <a:buFont typeface="+mj-lt"/>
              <a:buAutoNum type="arabicPeriod"/>
            </a:pPr>
            <a:r>
              <a:rPr lang="en-NZ" b="1" dirty="0"/>
              <a:t>Filter bags to capture sludge and trapped organic matter </a:t>
            </a:r>
          </a:p>
          <a:p>
            <a:pPr marL="514350" indent="-514350">
              <a:buFont typeface="+mj-lt"/>
              <a:buAutoNum type="arabicPeriod"/>
            </a:pPr>
            <a:r>
              <a:rPr lang="en-NZ" b="1" dirty="0"/>
              <a:t>Removal and chipping of vegetation to create fertilizers</a:t>
            </a:r>
          </a:p>
          <a:p>
            <a:pPr marL="514350" indent="-514350">
              <a:buFont typeface="+mj-lt"/>
              <a:buAutoNum type="arabicPeriod"/>
            </a:pPr>
            <a:r>
              <a:rPr lang="en-NZ" b="1" dirty="0"/>
              <a:t>Mining and grading of depositions for practical use</a:t>
            </a:r>
          </a:p>
          <a:p>
            <a:pPr marL="0" indent="0">
              <a:buNone/>
            </a:pPr>
            <a:endParaRPr lang="en-NZ" dirty="0"/>
          </a:p>
          <a:p>
            <a:pPr marL="0" indent="0">
              <a:buNone/>
            </a:pPr>
            <a:r>
              <a:rPr lang="en-NZ" dirty="0"/>
              <a:t>It just requires courage and a plan</a:t>
            </a:r>
          </a:p>
        </p:txBody>
      </p:sp>
    </p:spTree>
    <p:extLst>
      <p:ext uri="{BB962C8B-B14F-4D97-AF65-F5344CB8AC3E}">
        <p14:creationId xmlns:p14="http://schemas.microsoft.com/office/powerpoint/2010/main" val="4244317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012F2-388E-9533-0A5F-C52B6336386C}"/>
              </a:ext>
            </a:extLst>
          </p:cNvPr>
          <p:cNvSpPr>
            <a:spLocks noGrp="1"/>
          </p:cNvSpPr>
          <p:nvPr>
            <p:ph type="title"/>
          </p:nvPr>
        </p:nvSpPr>
        <p:spPr/>
        <p:txBody>
          <a:bodyPr>
            <a:normAutofit/>
          </a:bodyPr>
          <a:lstStyle/>
          <a:p>
            <a:r>
              <a:rPr lang="en-NZ" dirty="0"/>
              <a:t>Mining and grading of depositions  </a:t>
            </a:r>
            <a:br>
              <a:rPr lang="en-NZ" dirty="0"/>
            </a:br>
            <a:endParaRPr lang="en-NZ" dirty="0"/>
          </a:p>
        </p:txBody>
      </p:sp>
      <p:sp>
        <p:nvSpPr>
          <p:cNvPr id="3" name="Content Placeholder 2">
            <a:extLst>
              <a:ext uri="{FF2B5EF4-FFF2-40B4-BE49-F238E27FC236}">
                <a16:creationId xmlns:a16="http://schemas.microsoft.com/office/drawing/2014/main" id="{29215783-44AA-33CC-73D4-B2D4DE9B856F}"/>
              </a:ext>
            </a:extLst>
          </p:cNvPr>
          <p:cNvSpPr>
            <a:spLocks noGrp="1"/>
          </p:cNvSpPr>
          <p:nvPr>
            <p:ph idx="1"/>
          </p:nvPr>
        </p:nvSpPr>
        <p:spPr/>
        <p:txBody>
          <a:bodyPr>
            <a:normAutofit fontScale="92500" lnSpcReduction="20000"/>
          </a:bodyPr>
          <a:lstStyle/>
          <a:p>
            <a:pPr marL="0" indent="0">
              <a:buNone/>
            </a:pPr>
            <a:r>
              <a:rPr lang="en-NZ" dirty="0"/>
              <a:t>Fill is urgently required to raise flood prone land above roads and overland flow paths.  Stormwater systems have fiscal and hydraulic engineering constraints that cost more than filling land. Stormwater systems can’t be upgraded from 2%AEP to 1%AEP anyway. Whangamata doesn’t even have 10%AEP stormwater systems so flood prone properties have no chance in severe storm events.</a:t>
            </a:r>
          </a:p>
          <a:p>
            <a:pPr marL="0" indent="0">
              <a:buNone/>
            </a:pPr>
            <a:endParaRPr lang="en-NZ" dirty="0"/>
          </a:p>
          <a:p>
            <a:pPr marL="514350" indent="-514350">
              <a:buFont typeface="+mj-lt"/>
              <a:buAutoNum type="arabicPeriod"/>
            </a:pPr>
            <a:r>
              <a:rPr lang="en-NZ" b="1" dirty="0"/>
              <a:t>Currently mining of sand is controversial. </a:t>
            </a:r>
          </a:p>
          <a:p>
            <a:pPr marL="514350" indent="-514350">
              <a:buFont typeface="+mj-lt"/>
              <a:buAutoNum type="arabicPeriod"/>
            </a:pPr>
            <a:r>
              <a:rPr lang="en-NZ" b="1" dirty="0"/>
              <a:t>Mining unwanted depositions to restore or improve the environment is beneficial</a:t>
            </a:r>
          </a:p>
          <a:p>
            <a:pPr marL="514350" indent="-514350">
              <a:buFont typeface="+mj-lt"/>
              <a:buAutoNum type="arabicPeriod"/>
            </a:pPr>
            <a:r>
              <a:rPr lang="en-NZ" b="1" dirty="0"/>
              <a:t>This requires the right wording in DD?? Depositions for mining to start</a:t>
            </a:r>
          </a:p>
        </p:txBody>
      </p:sp>
    </p:spTree>
    <p:extLst>
      <p:ext uri="{BB962C8B-B14F-4D97-AF65-F5344CB8AC3E}">
        <p14:creationId xmlns:p14="http://schemas.microsoft.com/office/powerpoint/2010/main" val="808234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D8ADD-E645-6809-339F-4E75A5CFC7B1}"/>
              </a:ext>
            </a:extLst>
          </p:cNvPr>
          <p:cNvSpPr>
            <a:spLocks noGrp="1"/>
          </p:cNvSpPr>
          <p:nvPr>
            <p:ph type="title"/>
          </p:nvPr>
        </p:nvSpPr>
        <p:spPr>
          <a:xfrm>
            <a:off x="838200" y="365125"/>
            <a:ext cx="3528778" cy="6172677"/>
          </a:xfrm>
        </p:spPr>
        <p:txBody>
          <a:bodyPr>
            <a:normAutofit/>
          </a:bodyPr>
          <a:lstStyle/>
          <a:p>
            <a:r>
              <a:rPr lang="en-NZ" sz="3600" dirty="0"/>
              <a:t>Opus 2005 photo. </a:t>
            </a:r>
            <a:br>
              <a:rPr lang="en-NZ" sz="3600" dirty="0"/>
            </a:br>
            <a:r>
              <a:rPr lang="en-NZ" sz="3600" dirty="0"/>
              <a:t>Early roads were cut to fill leaving half of the properties below road levels. No changes since 2005 - now flood maps show 1900 properties prone to flooding.</a:t>
            </a:r>
            <a:br>
              <a:rPr lang="en-NZ" sz="3600" dirty="0"/>
            </a:br>
            <a:r>
              <a:rPr lang="en-NZ" sz="3600" dirty="0"/>
              <a:t>We need fill.</a:t>
            </a:r>
          </a:p>
        </p:txBody>
      </p:sp>
      <p:pic>
        <p:nvPicPr>
          <p:cNvPr id="5" name="Content Placeholder 4">
            <a:extLst>
              <a:ext uri="{FF2B5EF4-FFF2-40B4-BE49-F238E27FC236}">
                <a16:creationId xmlns:a16="http://schemas.microsoft.com/office/drawing/2014/main" id="{5DE874B7-AC70-2ACB-83B3-827891BBF63A}"/>
              </a:ext>
            </a:extLst>
          </p:cNvPr>
          <p:cNvPicPr>
            <a:picLocks noGrp="1" noChangeAspect="1"/>
          </p:cNvPicPr>
          <p:nvPr>
            <p:ph idx="1"/>
          </p:nvPr>
        </p:nvPicPr>
        <p:blipFill>
          <a:blip r:embed="rId2"/>
          <a:stretch>
            <a:fillRect/>
          </a:stretch>
        </p:blipFill>
        <p:spPr>
          <a:xfrm>
            <a:off x="4441255" y="606867"/>
            <a:ext cx="7453329" cy="4986146"/>
          </a:xfrm>
        </p:spPr>
      </p:pic>
    </p:spTree>
    <p:extLst>
      <p:ext uri="{BB962C8B-B14F-4D97-AF65-F5344CB8AC3E}">
        <p14:creationId xmlns:p14="http://schemas.microsoft.com/office/powerpoint/2010/main" val="1742769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EAE32-0698-3685-1EE6-5B8E3373A889}"/>
              </a:ext>
            </a:extLst>
          </p:cNvPr>
          <p:cNvSpPr>
            <a:spLocks noGrp="1"/>
          </p:cNvSpPr>
          <p:nvPr>
            <p:ph type="title"/>
          </p:nvPr>
        </p:nvSpPr>
        <p:spPr>
          <a:xfrm>
            <a:off x="838200" y="365125"/>
            <a:ext cx="10515600" cy="639485"/>
          </a:xfrm>
        </p:spPr>
        <p:txBody>
          <a:bodyPr>
            <a:normAutofit fontScale="90000"/>
          </a:bodyPr>
          <a:lstStyle/>
          <a:p>
            <a:r>
              <a:rPr lang="en-NZ" b="1" dirty="0"/>
              <a:t>How will the CMP work?</a:t>
            </a:r>
          </a:p>
        </p:txBody>
      </p:sp>
      <p:sp>
        <p:nvSpPr>
          <p:cNvPr id="7" name="Content Placeholder 6">
            <a:extLst>
              <a:ext uri="{FF2B5EF4-FFF2-40B4-BE49-F238E27FC236}">
                <a16:creationId xmlns:a16="http://schemas.microsoft.com/office/drawing/2014/main" id="{78B02BC8-9F55-ABCB-2390-3D5E39D1A32C}"/>
              </a:ext>
            </a:extLst>
          </p:cNvPr>
          <p:cNvSpPr>
            <a:spLocks noGrp="1"/>
          </p:cNvSpPr>
          <p:nvPr>
            <p:ph idx="1"/>
          </p:nvPr>
        </p:nvSpPr>
        <p:spPr>
          <a:xfrm>
            <a:off x="553561" y="1357248"/>
            <a:ext cx="11120416" cy="5096858"/>
          </a:xfrm>
        </p:spPr>
        <p:txBody>
          <a:bodyPr>
            <a:normAutofit/>
          </a:bodyPr>
          <a:lstStyle/>
          <a:p>
            <a:pPr marL="0" indent="0">
              <a:lnSpc>
                <a:spcPct val="115000"/>
              </a:lnSpc>
              <a:spcAft>
                <a:spcPts val="800"/>
              </a:spcAft>
              <a:buSzPts val="1000"/>
              <a:buNone/>
              <a:tabLst>
                <a:tab pos="457200" algn="l"/>
              </a:tabLst>
            </a:pPr>
            <a:r>
              <a:rPr lang="en-NZ" sz="1800" dirty="0"/>
              <a:t>I am a stakeholder on the TCDC Whangamata Stormwater Improvement Project representing the community through the Whangamata Ratepayers Stormwater Action Group (WRSAG). </a:t>
            </a:r>
          </a:p>
          <a:p>
            <a:pPr marL="0" indent="0">
              <a:lnSpc>
                <a:spcPct val="115000"/>
              </a:lnSpc>
              <a:spcAft>
                <a:spcPts val="800"/>
              </a:spcAft>
              <a:buSzPts val="1000"/>
              <a:buNone/>
              <a:tabLst>
                <a:tab pos="457200" algn="l"/>
              </a:tabLst>
            </a:pPr>
            <a:r>
              <a:rPr lang="en-NZ" sz="1800" dirty="0"/>
              <a:t>This presentation is my collection of ideas to assist future plans for our environment.</a:t>
            </a:r>
          </a:p>
          <a:p>
            <a:pPr marL="0" indent="0">
              <a:lnSpc>
                <a:spcPct val="115000"/>
              </a:lnSpc>
              <a:spcAft>
                <a:spcPts val="800"/>
              </a:spcAft>
              <a:buSzPts val="1000"/>
              <a:buNone/>
              <a:tabLst>
                <a:tab pos="457200" algn="l"/>
              </a:tabLst>
            </a:pPr>
            <a:r>
              <a:rPr lang="en-NZ" sz="1800" dirty="0"/>
              <a:t>The panel has accepted I submit further information on Gross Pollutant Traps (GPT) after I receive information from TCDC.</a:t>
            </a:r>
          </a:p>
          <a:p>
            <a:pPr marL="0" indent="0">
              <a:lnSpc>
                <a:spcPct val="115000"/>
              </a:lnSpc>
              <a:spcAft>
                <a:spcPts val="800"/>
              </a:spcAft>
              <a:buSzPts val="1000"/>
              <a:buNone/>
              <a:tabLst>
                <a:tab pos="457200" algn="l"/>
              </a:tabLst>
            </a:pPr>
            <a:r>
              <a:rPr lang="en-NZ" sz="1800" dirty="0"/>
              <a:t>I have received some information but not in a form acceptable to be presented today. I am seeking a s32 RMA evaluation report.</a:t>
            </a:r>
          </a:p>
          <a:p>
            <a:pPr marL="0" indent="0">
              <a:lnSpc>
                <a:spcPct val="115000"/>
              </a:lnSpc>
              <a:spcAft>
                <a:spcPts val="800"/>
              </a:spcAft>
              <a:buSzPts val="1000"/>
              <a:buNone/>
              <a:tabLst>
                <a:tab pos="457200" algn="l"/>
              </a:tabLst>
            </a:pPr>
            <a:r>
              <a:rPr lang="en-NZ" sz="1800" dirty="0"/>
              <a:t>Stormwater management includes discharge to waterways is currently the highest priority for land owners - Survey by Whangamata Ratepayers Association 2023 . We want to work constructively with WRC to improve our Waterways, Harbours, Beaches and protect properties from being damaged. This supports social wellbeing.</a:t>
            </a:r>
          </a:p>
          <a:p>
            <a:pPr marL="0" indent="0">
              <a:lnSpc>
                <a:spcPct val="115000"/>
              </a:lnSpc>
              <a:spcAft>
                <a:spcPts val="800"/>
              </a:spcAft>
              <a:buSzPts val="1000"/>
              <a:buNone/>
              <a:tabLst>
                <a:tab pos="457200" algn="l"/>
              </a:tabLst>
            </a:pPr>
            <a:r>
              <a:rPr lang="en-NZ" sz="1800" b="1" dirty="0"/>
              <a:t>CMP will work with co-operation and ‘public support.’</a:t>
            </a:r>
          </a:p>
          <a:p>
            <a:pPr marL="0" indent="0">
              <a:lnSpc>
                <a:spcPct val="115000"/>
              </a:lnSpc>
              <a:spcAft>
                <a:spcPts val="800"/>
              </a:spcAft>
              <a:buSzPts val="1000"/>
              <a:buNone/>
              <a:tabLst>
                <a:tab pos="457200" algn="l"/>
              </a:tabLst>
            </a:pPr>
            <a:endParaRPr lang="en-NZ" dirty="0"/>
          </a:p>
        </p:txBody>
      </p:sp>
    </p:spTree>
    <p:extLst>
      <p:ext uri="{BB962C8B-B14F-4D97-AF65-F5344CB8AC3E}">
        <p14:creationId xmlns:p14="http://schemas.microsoft.com/office/powerpoint/2010/main" val="1329303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E2350-4BC9-E49F-F13A-803CB05AA118}"/>
              </a:ext>
            </a:extLst>
          </p:cNvPr>
          <p:cNvSpPr>
            <a:spLocks noGrp="1"/>
          </p:cNvSpPr>
          <p:nvPr>
            <p:ph type="title"/>
          </p:nvPr>
        </p:nvSpPr>
        <p:spPr>
          <a:xfrm>
            <a:off x="838200" y="365125"/>
            <a:ext cx="10515600" cy="3854236"/>
          </a:xfrm>
        </p:spPr>
        <p:txBody>
          <a:bodyPr>
            <a:normAutofit/>
          </a:bodyPr>
          <a:lstStyle/>
          <a:p>
            <a:pPr algn="ctr"/>
            <a:r>
              <a:rPr lang="en-NZ" sz="7200" b="1" dirty="0"/>
              <a:t>Thank you</a:t>
            </a:r>
          </a:p>
        </p:txBody>
      </p:sp>
    </p:spTree>
    <p:extLst>
      <p:ext uri="{BB962C8B-B14F-4D97-AF65-F5344CB8AC3E}">
        <p14:creationId xmlns:p14="http://schemas.microsoft.com/office/powerpoint/2010/main" val="504873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4E36C-7375-58FE-8D86-40E86795A922}"/>
              </a:ext>
            </a:extLst>
          </p:cNvPr>
          <p:cNvSpPr>
            <a:spLocks noGrp="1"/>
          </p:cNvSpPr>
          <p:nvPr>
            <p:ph type="title"/>
          </p:nvPr>
        </p:nvSpPr>
        <p:spPr/>
        <p:txBody>
          <a:bodyPr/>
          <a:lstStyle/>
          <a:p>
            <a:r>
              <a:rPr lang="en-NZ" dirty="0"/>
              <a:t>My submission:</a:t>
            </a:r>
          </a:p>
        </p:txBody>
      </p:sp>
      <p:sp>
        <p:nvSpPr>
          <p:cNvPr id="3" name="Content Placeholder 2">
            <a:extLst>
              <a:ext uri="{FF2B5EF4-FFF2-40B4-BE49-F238E27FC236}">
                <a16:creationId xmlns:a16="http://schemas.microsoft.com/office/drawing/2014/main" id="{D6D93008-0ECB-CB85-9DAA-6E91ED9DCB2C}"/>
              </a:ext>
            </a:extLst>
          </p:cNvPr>
          <p:cNvSpPr>
            <a:spLocks noGrp="1"/>
          </p:cNvSpPr>
          <p:nvPr>
            <p:ph idx="1"/>
          </p:nvPr>
        </p:nvSpPr>
        <p:spPr/>
        <p:txBody>
          <a:bodyPr>
            <a:normAutofit fontScale="92500" lnSpcReduction="10000"/>
          </a:bodyPr>
          <a:lstStyle/>
          <a:p>
            <a:pPr marL="0" indent="0">
              <a:buNone/>
            </a:pPr>
            <a:r>
              <a:rPr lang="en-NZ" sz="4400" dirty="0"/>
              <a:t>Part A: Review of s42A report – </a:t>
            </a:r>
            <a:r>
              <a:rPr lang="en-NZ" sz="4400" dirty="0" err="1">
                <a:solidFill>
                  <a:schemeClr val="accent6"/>
                </a:solidFill>
              </a:rPr>
              <a:t>Seperate</a:t>
            </a:r>
            <a:r>
              <a:rPr lang="en-NZ" sz="4400" dirty="0">
                <a:solidFill>
                  <a:schemeClr val="accent6"/>
                </a:solidFill>
              </a:rPr>
              <a:t> attachment - Ian Holyoake response to s42a changes dated 14 October 2024. </a:t>
            </a:r>
          </a:p>
          <a:p>
            <a:pPr marL="0" indent="0">
              <a:buNone/>
            </a:pPr>
            <a:r>
              <a:rPr lang="en-NZ" sz="4400" dirty="0">
                <a:solidFill>
                  <a:schemeClr val="accent6"/>
                </a:solidFill>
              </a:rPr>
              <a:t>Taken as read.</a:t>
            </a:r>
          </a:p>
          <a:p>
            <a:pPr marL="0" indent="0">
              <a:buNone/>
            </a:pPr>
            <a:endParaRPr lang="en-NZ" sz="4400" dirty="0"/>
          </a:p>
          <a:p>
            <a:pPr marL="0" indent="0">
              <a:buNone/>
            </a:pPr>
            <a:r>
              <a:rPr lang="en-NZ" sz="4400" dirty="0"/>
              <a:t>Part B: What I would like to see happen and what can be done</a:t>
            </a:r>
          </a:p>
          <a:p>
            <a:pPr marL="0" indent="0">
              <a:buNone/>
            </a:pPr>
            <a:endParaRPr lang="en-NZ" sz="4400" dirty="0"/>
          </a:p>
          <a:p>
            <a:endParaRPr lang="en-NZ" dirty="0"/>
          </a:p>
        </p:txBody>
      </p:sp>
    </p:spTree>
    <p:extLst>
      <p:ext uri="{BB962C8B-B14F-4D97-AF65-F5344CB8AC3E}">
        <p14:creationId xmlns:p14="http://schemas.microsoft.com/office/powerpoint/2010/main" val="163833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1EA1F-C86D-7DAD-3960-1DD403993ACB}"/>
              </a:ext>
            </a:extLst>
          </p:cNvPr>
          <p:cNvSpPr>
            <a:spLocks noGrp="1"/>
          </p:cNvSpPr>
          <p:nvPr>
            <p:ph type="title"/>
          </p:nvPr>
        </p:nvSpPr>
        <p:spPr/>
        <p:txBody>
          <a:bodyPr>
            <a:normAutofit/>
          </a:bodyPr>
          <a:lstStyle/>
          <a:p>
            <a:r>
              <a:rPr lang="en-NZ" sz="5400" b="1" dirty="0"/>
              <a:t>Part B: </a:t>
            </a:r>
          </a:p>
        </p:txBody>
      </p:sp>
      <p:sp>
        <p:nvSpPr>
          <p:cNvPr id="3" name="Content Placeholder 2">
            <a:extLst>
              <a:ext uri="{FF2B5EF4-FFF2-40B4-BE49-F238E27FC236}">
                <a16:creationId xmlns:a16="http://schemas.microsoft.com/office/drawing/2014/main" id="{CD1596D8-1208-76C7-0481-18F307888496}"/>
              </a:ext>
            </a:extLst>
          </p:cNvPr>
          <p:cNvSpPr>
            <a:spLocks noGrp="1"/>
          </p:cNvSpPr>
          <p:nvPr>
            <p:ph idx="1"/>
          </p:nvPr>
        </p:nvSpPr>
        <p:spPr>
          <a:xfrm>
            <a:off x="838200" y="2983149"/>
            <a:ext cx="10515600" cy="1426723"/>
          </a:xfrm>
        </p:spPr>
        <p:txBody>
          <a:bodyPr>
            <a:normAutofit/>
          </a:bodyPr>
          <a:lstStyle/>
          <a:p>
            <a:pPr marL="0" indent="0">
              <a:buNone/>
            </a:pPr>
            <a:r>
              <a:rPr lang="en-NZ" sz="4400" b="1" dirty="0"/>
              <a:t>What I would like to see happen and what can be done</a:t>
            </a:r>
          </a:p>
        </p:txBody>
      </p:sp>
    </p:spTree>
    <p:extLst>
      <p:ext uri="{BB962C8B-B14F-4D97-AF65-F5344CB8AC3E}">
        <p14:creationId xmlns:p14="http://schemas.microsoft.com/office/powerpoint/2010/main" val="2765506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3EC66-0455-E712-4177-0115A9AF9A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3E2304-161B-CE5B-93D5-C54D091E5D5A}"/>
              </a:ext>
            </a:extLst>
          </p:cNvPr>
          <p:cNvSpPr>
            <a:spLocks noGrp="1"/>
          </p:cNvSpPr>
          <p:nvPr>
            <p:ph type="title"/>
          </p:nvPr>
        </p:nvSpPr>
        <p:spPr/>
        <p:txBody>
          <a:bodyPr/>
          <a:lstStyle/>
          <a:p>
            <a:r>
              <a:rPr lang="en-NZ" b="1" dirty="0"/>
              <a:t>Its already started</a:t>
            </a:r>
          </a:p>
        </p:txBody>
      </p:sp>
      <p:sp>
        <p:nvSpPr>
          <p:cNvPr id="3" name="Content Placeholder 2">
            <a:extLst>
              <a:ext uri="{FF2B5EF4-FFF2-40B4-BE49-F238E27FC236}">
                <a16:creationId xmlns:a16="http://schemas.microsoft.com/office/drawing/2014/main" id="{CD53707C-1EF8-6B19-4E69-5D0418904F1C}"/>
              </a:ext>
            </a:extLst>
          </p:cNvPr>
          <p:cNvSpPr>
            <a:spLocks noGrp="1"/>
          </p:cNvSpPr>
          <p:nvPr>
            <p:ph idx="1"/>
          </p:nvPr>
        </p:nvSpPr>
        <p:spPr/>
        <p:txBody>
          <a:bodyPr>
            <a:normAutofit fontScale="85000" lnSpcReduction="20000"/>
          </a:bodyPr>
          <a:lstStyle/>
          <a:p>
            <a:pPr marL="0" indent="0">
              <a:buNone/>
            </a:pPr>
            <a:r>
              <a:rPr lang="en-NZ" dirty="0"/>
              <a:t>Thanks to WRC and the Whangamata golf committee:</a:t>
            </a:r>
          </a:p>
          <a:p>
            <a:pPr marL="0" indent="0">
              <a:buNone/>
            </a:pPr>
            <a:endParaRPr lang="en-NZ" dirty="0"/>
          </a:p>
          <a:p>
            <a:pPr marL="0" indent="0">
              <a:buNone/>
            </a:pPr>
            <a:r>
              <a:rPr lang="en-NZ" dirty="0"/>
              <a:t>Achievements: 2025 so far</a:t>
            </a:r>
          </a:p>
          <a:p>
            <a:pPr marL="0" indent="0">
              <a:buNone/>
            </a:pPr>
            <a:r>
              <a:rPr lang="en-NZ" dirty="0"/>
              <a:t>Cleaning and stabilising the Wentworth River Banks</a:t>
            </a:r>
          </a:p>
          <a:p>
            <a:pPr marL="0" indent="0">
              <a:buNone/>
            </a:pPr>
            <a:r>
              <a:rPr lang="en-NZ" dirty="0"/>
              <a:t>Reduces loose sediment wash</a:t>
            </a:r>
          </a:p>
          <a:p>
            <a:pPr marL="0" indent="0">
              <a:buNone/>
            </a:pPr>
            <a:r>
              <a:rPr lang="en-NZ" dirty="0"/>
              <a:t>Allows river to flow more freely</a:t>
            </a:r>
          </a:p>
          <a:p>
            <a:pPr marL="0" indent="0">
              <a:buNone/>
            </a:pPr>
            <a:r>
              <a:rPr lang="en-NZ" dirty="0"/>
              <a:t>Tidies up the river</a:t>
            </a:r>
          </a:p>
          <a:p>
            <a:pPr marL="0" indent="0">
              <a:buNone/>
            </a:pPr>
            <a:r>
              <a:rPr lang="en-NZ" dirty="0"/>
              <a:t>Cleaning of subdrains to flow more easily</a:t>
            </a:r>
          </a:p>
          <a:p>
            <a:pPr marL="0" indent="0">
              <a:buNone/>
            </a:pPr>
            <a:r>
              <a:rPr lang="en-NZ" dirty="0"/>
              <a:t>Reduces the water table quicker and allows oxygenation for plant growth</a:t>
            </a:r>
          </a:p>
          <a:p>
            <a:pPr marL="0" indent="0">
              <a:buNone/>
            </a:pPr>
            <a:r>
              <a:rPr lang="en-NZ" dirty="0"/>
              <a:t>Means the ground is capable of absorbing more rain water.</a:t>
            </a:r>
          </a:p>
          <a:p>
            <a:pPr marL="0" indent="0">
              <a:buNone/>
            </a:pPr>
            <a:r>
              <a:rPr lang="en-NZ" dirty="0"/>
              <a:t>Public see something positive</a:t>
            </a:r>
          </a:p>
          <a:p>
            <a:pPr marL="0" indent="0">
              <a:buNone/>
            </a:pPr>
            <a:endParaRPr lang="en-NZ" dirty="0"/>
          </a:p>
        </p:txBody>
      </p:sp>
    </p:spTree>
    <p:extLst>
      <p:ext uri="{BB962C8B-B14F-4D97-AF65-F5344CB8AC3E}">
        <p14:creationId xmlns:p14="http://schemas.microsoft.com/office/powerpoint/2010/main" val="3149013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5A97E-7888-FE3C-8E49-1B6F20F4E443}"/>
              </a:ext>
            </a:extLst>
          </p:cNvPr>
          <p:cNvSpPr>
            <a:spLocks noGrp="1"/>
          </p:cNvSpPr>
          <p:nvPr>
            <p:ph type="title"/>
          </p:nvPr>
        </p:nvSpPr>
        <p:spPr>
          <a:xfrm>
            <a:off x="838199" y="365125"/>
            <a:ext cx="5514753" cy="2751216"/>
          </a:xfrm>
        </p:spPr>
        <p:txBody>
          <a:bodyPr>
            <a:normAutofit fontScale="90000"/>
          </a:bodyPr>
          <a:lstStyle/>
          <a:p>
            <a:r>
              <a:rPr lang="en-NZ" dirty="0"/>
              <a:t>River bank stabilisation reduces erosion into river. </a:t>
            </a:r>
            <a:br>
              <a:rPr lang="en-NZ" dirty="0"/>
            </a:br>
            <a:br>
              <a:rPr lang="en-NZ" dirty="0"/>
            </a:br>
            <a:r>
              <a:rPr lang="en-NZ" sz="3100" dirty="0"/>
              <a:t>Current works as at 27 March 2025</a:t>
            </a:r>
          </a:p>
        </p:txBody>
      </p:sp>
      <p:pic>
        <p:nvPicPr>
          <p:cNvPr id="5" name="Content Placeholder 4" descr="A small river running through a grassy area&#10;&#10;AI-generated content may be incorrect.">
            <a:extLst>
              <a:ext uri="{FF2B5EF4-FFF2-40B4-BE49-F238E27FC236}">
                <a16:creationId xmlns:a16="http://schemas.microsoft.com/office/drawing/2014/main" id="{C5573DA5-F3C5-4671-906E-9595861872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4021" y="3551808"/>
            <a:ext cx="5514754" cy="2481639"/>
          </a:xfrm>
        </p:spPr>
      </p:pic>
      <p:pic>
        <p:nvPicPr>
          <p:cNvPr id="7" name="Picture 6" descr="A stream running through a park&#10;&#10;AI-generated content may be incorrect.">
            <a:extLst>
              <a:ext uri="{FF2B5EF4-FFF2-40B4-BE49-F238E27FC236}">
                <a16:creationId xmlns:a16="http://schemas.microsoft.com/office/drawing/2014/main" id="{868C0F32-51C6-1034-37FD-3DABDB76C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4606" y="3551808"/>
            <a:ext cx="5504169" cy="2476876"/>
          </a:xfrm>
          <a:prstGeom prst="rect">
            <a:avLst/>
          </a:prstGeom>
        </p:spPr>
      </p:pic>
      <p:pic>
        <p:nvPicPr>
          <p:cNvPr id="9" name="Picture 8" descr="A river running through a grassy area&#10;&#10;AI-generated content may be incorrect.">
            <a:extLst>
              <a:ext uri="{FF2B5EF4-FFF2-40B4-BE49-F238E27FC236}">
                <a16:creationId xmlns:a16="http://schemas.microsoft.com/office/drawing/2014/main" id="{3E098FDE-B7B9-6C90-6BE0-AB5B7BE529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4605" y="952123"/>
            <a:ext cx="5504170" cy="2476877"/>
          </a:xfrm>
          <a:prstGeom prst="rect">
            <a:avLst/>
          </a:prstGeom>
        </p:spPr>
      </p:pic>
    </p:spTree>
    <p:extLst>
      <p:ext uri="{BB962C8B-B14F-4D97-AF65-F5344CB8AC3E}">
        <p14:creationId xmlns:p14="http://schemas.microsoft.com/office/powerpoint/2010/main" val="2036841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D6DDF-303E-3F7D-AA59-8A332763D811}"/>
              </a:ext>
            </a:extLst>
          </p:cNvPr>
          <p:cNvSpPr>
            <a:spLocks noGrp="1"/>
          </p:cNvSpPr>
          <p:nvPr>
            <p:ph type="title"/>
          </p:nvPr>
        </p:nvSpPr>
        <p:spPr/>
        <p:txBody>
          <a:bodyPr/>
          <a:lstStyle/>
          <a:p>
            <a:r>
              <a:rPr lang="en-NZ" dirty="0"/>
              <a:t>Extend this work into sediment collection ponds</a:t>
            </a:r>
          </a:p>
        </p:txBody>
      </p:sp>
      <p:sp>
        <p:nvSpPr>
          <p:cNvPr id="3" name="Content Placeholder 2">
            <a:extLst>
              <a:ext uri="{FF2B5EF4-FFF2-40B4-BE49-F238E27FC236}">
                <a16:creationId xmlns:a16="http://schemas.microsoft.com/office/drawing/2014/main" id="{43497F40-6090-76DF-611A-463D6215C731}"/>
              </a:ext>
            </a:extLst>
          </p:cNvPr>
          <p:cNvSpPr>
            <a:spLocks noGrp="1"/>
          </p:cNvSpPr>
          <p:nvPr>
            <p:ph idx="1"/>
          </p:nvPr>
        </p:nvSpPr>
        <p:spPr>
          <a:xfrm>
            <a:off x="668373" y="1825624"/>
            <a:ext cx="10939997" cy="4595677"/>
          </a:xfrm>
        </p:spPr>
        <p:txBody>
          <a:bodyPr>
            <a:normAutofit fontScale="85000" lnSpcReduction="20000"/>
          </a:bodyPr>
          <a:lstStyle/>
          <a:p>
            <a:pPr marL="0" indent="0">
              <a:buNone/>
            </a:pPr>
            <a:r>
              <a:rPr lang="en-NZ" dirty="0"/>
              <a:t>What we know is deposition occurs when water velocity reduces to an extent solids can no longer remain in suspension. </a:t>
            </a:r>
          </a:p>
          <a:p>
            <a:pPr marL="0" indent="0">
              <a:buNone/>
            </a:pPr>
            <a:r>
              <a:rPr lang="en-NZ" dirty="0"/>
              <a:t>The example is </a:t>
            </a:r>
            <a:r>
              <a:rPr lang="en-NZ" dirty="0" err="1"/>
              <a:t>Moanu</a:t>
            </a:r>
            <a:r>
              <a:rPr lang="en-NZ" dirty="0"/>
              <a:t> Anu </a:t>
            </a:r>
            <a:r>
              <a:rPr lang="en-NZ" dirty="0" err="1"/>
              <a:t>Anu</a:t>
            </a:r>
            <a:r>
              <a:rPr lang="en-NZ" dirty="0"/>
              <a:t> with its restricted bridges</a:t>
            </a:r>
          </a:p>
          <a:p>
            <a:pPr marL="0" indent="0">
              <a:buNone/>
            </a:pPr>
            <a:r>
              <a:rPr lang="en-NZ" dirty="0"/>
              <a:t>Create 3 or 4 natural ‘widened areas like ponds’ along the Wentworth River, in the golf course, to reduce water velocity to deposit suspended material. </a:t>
            </a:r>
          </a:p>
          <a:p>
            <a:pPr marL="0" indent="0">
              <a:buNone/>
            </a:pPr>
            <a:r>
              <a:rPr lang="en-NZ" dirty="0"/>
              <a:t>Remove these deposits regularly – use this material to build up the surrounding land.</a:t>
            </a:r>
          </a:p>
          <a:p>
            <a:pPr marL="0" indent="0">
              <a:buNone/>
            </a:pPr>
            <a:r>
              <a:rPr lang="en-NZ" dirty="0"/>
              <a:t>This will not disrupt fish passage, more likely support it.</a:t>
            </a:r>
          </a:p>
          <a:p>
            <a:pPr marL="0" indent="0">
              <a:buNone/>
            </a:pPr>
            <a:r>
              <a:rPr lang="en-NZ" dirty="0"/>
              <a:t>NOTED: The land within the golf course was once wetlands and marshlands that now dry, and shrink. Under flood they become liquified and slip towards the rivers causing broken banks and erosion. </a:t>
            </a:r>
          </a:p>
          <a:p>
            <a:pPr marL="0" indent="0">
              <a:buNone/>
            </a:pPr>
            <a:r>
              <a:rPr lang="en-NZ" dirty="0"/>
              <a:t>Raising the ground gradually will keep pace with rising Oceans and will not reduce its water holding capacity. It will just drain away quicker at the next low tide.</a:t>
            </a:r>
          </a:p>
        </p:txBody>
      </p:sp>
    </p:spTree>
    <p:extLst>
      <p:ext uri="{BB962C8B-B14F-4D97-AF65-F5344CB8AC3E}">
        <p14:creationId xmlns:p14="http://schemas.microsoft.com/office/powerpoint/2010/main" val="3680515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0DCF2-DBA4-0970-B1E1-26FD1CC0CADF}"/>
              </a:ext>
            </a:extLst>
          </p:cNvPr>
          <p:cNvSpPr>
            <a:spLocks noGrp="1"/>
          </p:cNvSpPr>
          <p:nvPr>
            <p:ph type="title"/>
          </p:nvPr>
        </p:nvSpPr>
        <p:spPr/>
        <p:txBody>
          <a:bodyPr>
            <a:normAutofit fontScale="90000"/>
          </a:bodyPr>
          <a:lstStyle/>
          <a:p>
            <a:r>
              <a:rPr lang="en-NZ" dirty="0"/>
              <a:t>Widening the banks of streams provides natural sediment traps without disturbances to water life.</a:t>
            </a:r>
          </a:p>
        </p:txBody>
      </p:sp>
      <p:pic>
        <p:nvPicPr>
          <p:cNvPr id="5" name="Content Placeholder 4">
            <a:extLst>
              <a:ext uri="{FF2B5EF4-FFF2-40B4-BE49-F238E27FC236}">
                <a16:creationId xmlns:a16="http://schemas.microsoft.com/office/drawing/2014/main" id="{AA0EF057-8BE9-08B5-3C3A-984DD644EE22}"/>
              </a:ext>
            </a:extLst>
          </p:cNvPr>
          <p:cNvPicPr>
            <a:picLocks noGrp="1" noChangeAspect="1"/>
          </p:cNvPicPr>
          <p:nvPr>
            <p:ph idx="1"/>
          </p:nvPr>
        </p:nvPicPr>
        <p:blipFill>
          <a:blip r:embed="rId2"/>
          <a:stretch>
            <a:fillRect/>
          </a:stretch>
        </p:blipFill>
        <p:spPr>
          <a:xfrm>
            <a:off x="1578673" y="1690688"/>
            <a:ext cx="8676549" cy="4912362"/>
          </a:xfrm>
        </p:spPr>
      </p:pic>
    </p:spTree>
    <p:extLst>
      <p:ext uri="{BB962C8B-B14F-4D97-AF65-F5344CB8AC3E}">
        <p14:creationId xmlns:p14="http://schemas.microsoft.com/office/powerpoint/2010/main" val="1974297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5A4A6-AC8D-16B9-94BD-D629AABA18E9}"/>
              </a:ext>
            </a:extLst>
          </p:cNvPr>
          <p:cNvSpPr>
            <a:spLocks noGrp="1"/>
          </p:cNvSpPr>
          <p:nvPr>
            <p:ph type="title"/>
          </p:nvPr>
        </p:nvSpPr>
        <p:spPr>
          <a:xfrm>
            <a:off x="838199" y="365125"/>
            <a:ext cx="3085929" cy="5691237"/>
          </a:xfrm>
        </p:spPr>
        <p:txBody>
          <a:bodyPr>
            <a:normAutofit/>
          </a:bodyPr>
          <a:lstStyle/>
          <a:p>
            <a:r>
              <a:rPr lang="en-NZ" sz="3600" dirty="0"/>
              <a:t>Widening banks involves minor excavation within old river banks that keep changing over time. </a:t>
            </a:r>
            <a:br>
              <a:rPr lang="en-NZ" sz="3600" dirty="0"/>
            </a:br>
            <a:r>
              <a:rPr lang="en-NZ" sz="3600" dirty="0"/>
              <a:t>Sediment can be used to lift settling land.</a:t>
            </a:r>
          </a:p>
        </p:txBody>
      </p:sp>
      <p:pic>
        <p:nvPicPr>
          <p:cNvPr id="9" name="Content Placeholder 8">
            <a:extLst>
              <a:ext uri="{FF2B5EF4-FFF2-40B4-BE49-F238E27FC236}">
                <a16:creationId xmlns:a16="http://schemas.microsoft.com/office/drawing/2014/main" id="{434451F3-39D2-CFF3-8DD9-E9EF371D771D}"/>
              </a:ext>
            </a:extLst>
          </p:cNvPr>
          <p:cNvPicPr>
            <a:picLocks noGrp="1" noChangeAspect="1"/>
          </p:cNvPicPr>
          <p:nvPr>
            <p:ph idx="1"/>
          </p:nvPr>
        </p:nvPicPr>
        <p:blipFill>
          <a:blip r:embed="rId2"/>
          <a:stretch>
            <a:fillRect/>
          </a:stretch>
        </p:blipFill>
        <p:spPr>
          <a:xfrm>
            <a:off x="4378133" y="365126"/>
            <a:ext cx="7279332" cy="6353144"/>
          </a:xfrm>
        </p:spPr>
      </p:pic>
    </p:spTree>
    <p:extLst>
      <p:ext uri="{BB962C8B-B14F-4D97-AF65-F5344CB8AC3E}">
        <p14:creationId xmlns:p14="http://schemas.microsoft.com/office/powerpoint/2010/main" val="39127234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1056</TotalTime>
  <Words>1467</Words>
  <Application>Microsoft Office PowerPoint</Application>
  <PresentationFormat>Widescreen</PresentationFormat>
  <Paragraphs>101</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Aptos</vt:lpstr>
      <vt:lpstr>Aptos Display</vt:lpstr>
      <vt:lpstr>Arial</vt:lpstr>
      <vt:lpstr>Office Theme</vt:lpstr>
      <vt:lpstr>Ian Holyoake Submission Depositions WRC RCP 2023 Date 1 April 2025</vt:lpstr>
      <vt:lpstr>My purpose:</vt:lpstr>
      <vt:lpstr>My submission:</vt:lpstr>
      <vt:lpstr>Part B: </vt:lpstr>
      <vt:lpstr>Its already started</vt:lpstr>
      <vt:lpstr>River bank stabilisation reduces erosion into river.   Current works as at 27 March 2025</vt:lpstr>
      <vt:lpstr>Extend this work into sediment collection ponds</vt:lpstr>
      <vt:lpstr>Widening the banks of streams provides natural sediment traps without disturbances to water life.</vt:lpstr>
      <vt:lpstr>Widening banks involves minor excavation within old river banks that keep changing over time.  Sediment can be used to lift settling land.</vt:lpstr>
      <vt:lpstr>More ongoing engagement please</vt:lpstr>
      <vt:lpstr>Depositions have  beneficial significance to humans for occupation, land use and recreation. Whangamata township </vt:lpstr>
      <vt:lpstr>Need to carry this work down to the Causeway as next step</vt:lpstr>
      <vt:lpstr>Substantial stormwater discharges into Wentworth, Moanu Anu Anu and Harbour. As deposition rises this infrastructure becomes blocked and increases flood risk and damage.  Depositions along the Urban boundaries reduces aquifer drainage that lifts water tables affecting the policy decision for dwellings and roads to rely on soakage devices. Changing this policy to pipes is likely a flood constraint due to costs.  Greater land use requires bigger and more outflows impacting on  development opportunities.</vt:lpstr>
      <vt:lpstr>Whangamata main outfall Hetherington Rd. It is below King Tide and rapidly becoming blocked not because of the outfall but because of depositions from upstream. </vt:lpstr>
      <vt:lpstr>Major stormwater discharge controversy at Williamson Park.  TCDC manages this under Consent 105667 with WRC lodged under urgency in 2001 but to date neither party has allowed public engagement or community input. The community does not want any road discharges directly to the ocean. This is the No. 1 surf beach in NZ. It is what Whangamata stands for. My investigation has identified at least 4 ‘lets give it a go’ attitude to solving the problem. None have worked.  Neither will the current one. Millions have been wasted damaging our beach. How will the proposed CMP protect our community? We have no say. </vt:lpstr>
      <vt:lpstr>Managing the Williamson detention basin causes dirty pollution. Eels, sludge, weeds and toxic algae bloom get pumped onto our beach. </vt:lpstr>
      <vt:lpstr>Algae bloom ready for pumping onto our beach. How can the CMP mean anything if this is what we pay rates for?</vt:lpstr>
      <vt:lpstr>Gross Pollutant Traps in Williamson Park. Installed in 2024 despite WRC advising these would not work. Wind blown sand on roads is collected by regular sweeping and cleaning of cesspits (Opus 2005). Not done. Sand is not harmful to Whangamata as we have billions of it. Awaiting TCDC information on performance.</vt:lpstr>
      <vt:lpstr>Chapter 10 DD – Disturbances and depositions</vt:lpstr>
      <vt:lpstr>10 DD – Disturbances and depositions</vt:lpstr>
      <vt:lpstr>Depositions can be used to support occupation and future land use.</vt:lpstr>
      <vt:lpstr>Obstacles to mining</vt:lpstr>
      <vt:lpstr>Mining and grading of depositions   </vt:lpstr>
      <vt:lpstr>Opus 2005 photo.  Early roads were cut to fill leaving half of the properties below road levels. No changes since 2005 - now flood maps show 1900 properties prone to flooding. We need fill.</vt:lpstr>
      <vt:lpstr>How will the CMP work?</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Ian Holyoake</dc:creator>
  <cp:lastModifiedBy>Ian Holyoake</cp:lastModifiedBy>
  <cp:revision>20</cp:revision>
  <dcterms:created xsi:type="dcterms:W3CDTF">2025-03-26T02:46:22Z</dcterms:created>
  <dcterms:modified xsi:type="dcterms:W3CDTF">2025-03-27T22:10:00Z</dcterms:modified>
</cp:coreProperties>
</file>